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64" r:id="rId1"/>
    <p:sldMasterId id="2147483802" r:id="rId2"/>
    <p:sldMasterId id="2147483814" r:id="rId3"/>
  </p:sldMasterIdLst>
  <p:notesMasterIdLst>
    <p:notesMasterId r:id="rId27"/>
  </p:notesMasterIdLst>
  <p:sldIdLst>
    <p:sldId id="256" r:id="rId4"/>
    <p:sldId id="270" r:id="rId5"/>
    <p:sldId id="264" r:id="rId6"/>
    <p:sldId id="273" r:id="rId7"/>
    <p:sldId id="274" r:id="rId8"/>
    <p:sldId id="276" r:id="rId9"/>
    <p:sldId id="277" r:id="rId10"/>
    <p:sldId id="278" r:id="rId11"/>
    <p:sldId id="284" r:id="rId12"/>
    <p:sldId id="283" r:id="rId13"/>
    <p:sldId id="275" r:id="rId14"/>
    <p:sldId id="282" r:id="rId15"/>
    <p:sldId id="266" r:id="rId16"/>
    <p:sldId id="271" r:id="rId17"/>
    <p:sldId id="263" r:id="rId18"/>
    <p:sldId id="285" r:id="rId19"/>
    <p:sldId id="267" r:id="rId20"/>
    <p:sldId id="281" r:id="rId21"/>
    <p:sldId id="257" r:id="rId22"/>
    <p:sldId id="286" r:id="rId23"/>
    <p:sldId id="268" r:id="rId24"/>
    <p:sldId id="272" r:id="rId25"/>
    <p:sldId id="280" r:id="rId2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388F96-A678-4BBA-84D2-C4E852ACFB4B}">
          <p14:sldIdLst>
            <p14:sldId id="256"/>
            <p14:sldId id="270"/>
            <p14:sldId id="264"/>
            <p14:sldId id="273"/>
            <p14:sldId id="274"/>
            <p14:sldId id="276"/>
            <p14:sldId id="277"/>
            <p14:sldId id="278"/>
            <p14:sldId id="284"/>
            <p14:sldId id="283"/>
            <p14:sldId id="275"/>
            <p14:sldId id="282"/>
            <p14:sldId id="266"/>
            <p14:sldId id="271"/>
            <p14:sldId id="263"/>
            <p14:sldId id="285"/>
            <p14:sldId id="267"/>
          </p14:sldIdLst>
        </p14:section>
        <p14:section name="GitFlow" id="{AAB56D7D-ED7B-4199-AAE7-BCD416A670AE}">
          <p14:sldIdLst>
            <p14:sldId id="281"/>
            <p14:sldId id="257"/>
            <p14:sldId id="286"/>
            <p14:sldId id="268"/>
          </p14:sldIdLst>
        </p14:section>
        <p14:section name="Summary" id="{CAA06529-F6C3-483F-8BE3-0A186AB84630}">
          <p14:sldIdLst>
            <p14:sldId id="272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62" autoAdjust="0"/>
  </p:normalViewPr>
  <p:slideViewPr>
    <p:cSldViewPr snapToGrid="0" snapToObjects="1">
      <p:cViewPr>
        <p:scale>
          <a:sx n="66" d="100"/>
          <a:sy n="66" d="100"/>
        </p:scale>
        <p:origin x="-432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C83A8-4A77-4749-B297-206115173555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1200D-7F9F-4BA2-B2E7-9FFE883F9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a branch is just a pointer, it is very cheap to create and destroy.</a:t>
            </a:r>
          </a:p>
          <a:p>
            <a:r>
              <a:rPr lang="en-US" baseline="0" dirty="0" smtClean="0"/>
              <a:t>This should encourage developers to do so often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 your branches a name that include both your JIRA and a brief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5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5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5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great approach for a large development team that is coming off of SVN, and has not yet become accustomed to the simplicity of Git branching.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the following merits</a:t>
            </a:r>
          </a:p>
          <a:p>
            <a:r>
              <a:rPr lang="en-US" baseline="0" dirty="0" smtClean="0"/>
              <a:t>Developers know they have to commit frequently</a:t>
            </a:r>
          </a:p>
          <a:p>
            <a:r>
              <a:rPr lang="en-US" baseline="0" dirty="0" smtClean="0"/>
              <a:t>You never fall behind because you pull very frequently (i.e. before every commit!)</a:t>
            </a:r>
          </a:p>
          <a:p>
            <a:r>
              <a:rPr lang="en-US" baseline="0" dirty="0" smtClean="0"/>
              <a:t>Conflicts are detected early, which is the easiest time for them to be corrected</a:t>
            </a:r>
          </a:p>
          <a:p>
            <a:r>
              <a:rPr lang="en-US" baseline="0" dirty="0" smtClean="0"/>
              <a:t>Developers know that their commits are impacting everyone so it promotes good citizenship</a:t>
            </a:r>
          </a:p>
          <a:p>
            <a:r>
              <a:rPr lang="en-US" baseline="0" dirty="0" smtClean="0"/>
              <a:t>You get continuous integration, there is no confusion about build versions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Downside</a:t>
            </a:r>
          </a:p>
          <a:p>
            <a:r>
              <a:rPr lang="en-US" baseline="0" dirty="0" smtClean="0"/>
              <a:t>Everything is comingled, so it is difficult to review your own feature changes in isolation</a:t>
            </a:r>
          </a:p>
          <a:p>
            <a:r>
              <a:rPr lang="en-US" baseline="0" dirty="0" smtClean="0"/>
              <a:t>There is no feature segregation, so you can’t easily decide which features to include in the next release and which to defer.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great approach for a large development team that is coming off of SVN, and has not yet become accustomed to the simplicity of Git branching.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the following merits</a:t>
            </a:r>
          </a:p>
          <a:p>
            <a:r>
              <a:rPr lang="en-US" baseline="0" dirty="0" smtClean="0"/>
              <a:t>Developers know they have to commit frequently</a:t>
            </a:r>
          </a:p>
          <a:p>
            <a:r>
              <a:rPr lang="en-US" baseline="0" dirty="0" smtClean="0"/>
              <a:t>You never fall behind because you pull very frequently (i.e. before every commit!)</a:t>
            </a:r>
          </a:p>
          <a:p>
            <a:r>
              <a:rPr lang="en-US" baseline="0" dirty="0" smtClean="0"/>
              <a:t>Conflicts are detected early, which is the easiest time for them to be corrected</a:t>
            </a:r>
          </a:p>
          <a:p>
            <a:r>
              <a:rPr lang="en-US" baseline="0" dirty="0" smtClean="0"/>
              <a:t>Developers know that their commits are impacting everyone so it promotes good citizenship</a:t>
            </a:r>
          </a:p>
          <a:p>
            <a:r>
              <a:rPr lang="en-US" baseline="0" dirty="0" smtClean="0"/>
              <a:t>You get continuous integration, there is no confusion about build versions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Downside</a:t>
            </a:r>
          </a:p>
          <a:p>
            <a:r>
              <a:rPr lang="en-US" baseline="0" dirty="0" smtClean="0"/>
              <a:t>Everything is comingled, so it is difficult to review your own feature changes in isolation</a:t>
            </a:r>
          </a:p>
          <a:p>
            <a:r>
              <a:rPr lang="en-US" baseline="0" dirty="0" smtClean="0"/>
              <a:t>There is no feature segregation, so you can’t easily decide which features to include in the next release and which to defer.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tracks the official release</a:t>
            </a:r>
            <a:r>
              <a:rPr lang="en-US" baseline="0" dirty="0" smtClean="0"/>
              <a:t> history. When you start, branch a develop branch off master</a:t>
            </a:r>
          </a:p>
          <a:p>
            <a:r>
              <a:rPr lang="en-US" baseline="0" dirty="0" smtClean="0"/>
              <a:t>Develop is “unstable”, an integration branch for new features</a:t>
            </a:r>
          </a:p>
          <a:p>
            <a:r>
              <a:rPr lang="en-US" baseline="0" dirty="0" smtClean="0"/>
              <a:t>When a feature is complete, merge it back into the develop branch</a:t>
            </a:r>
          </a:p>
          <a:p>
            <a:r>
              <a:rPr lang="en-US" baseline="0" dirty="0" smtClean="0"/>
              <a:t>When it is time for a release, a release branch is created from develop</a:t>
            </a:r>
          </a:p>
          <a:p>
            <a:r>
              <a:rPr lang="en-US" baseline="0" dirty="0" smtClean="0"/>
              <a:t>UAT testing is performed on the release</a:t>
            </a:r>
          </a:p>
          <a:p>
            <a:r>
              <a:rPr lang="en-US" dirty="0" smtClean="0"/>
              <a:t>Then continue to</a:t>
            </a:r>
            <a:r>
              <a:rPr lang="en-US" baseline="0" dirty="0" smtClean="0"/>
              <a:t> build, deploy and fix until happiness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Creating and resetting branches are easy!</a:t>
            </a:r>
          </a:p>
          <a:p>
            <a:r>
              <a:rPr lang="en-US" dirty="0" smtClean="0"/>
              <a:t>Challenges</a:t>
            </a:r>
            <a:r>
              <a:rPr lang="en-US" baseline="0" dirty="0" smtClean="0"/>
              <a:t> with this approach:</a:t>
            </a:r>
          </a:p>
          <a:p>
            <a:r>
              <a:rPr lang="en-US" baseline="0" dirty="0" smtClean="0"/>
              <a:t>Builds aren’t configured to run on feature branches.</a:t>
            </a:r>
          </a:p>
          <a:p>
            <a:r>
              <a:rPr lang="en-US" baseline="0" dirty="0" smtClean="0"/>
              <a:t>Conflicts materialize on the develop branch, and you won’t notice them until you pull and merge the feature.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tracks the official release</a:t>
            </a:r>
            <a:r>
              <a:rPr lang="en-US" baseline="0" dirty="0" smtClean="0"/>
              <a:t> history. When you start, branch a develop branch off master</a:t>
            </a:r>
          </a:p>
          <a:p>
            <a:r>
              <a:rPr lang="en-US" baseline="0" dirty="0" smtClean="0"/>
              <a:t>Develop is “unstable”, an integration branch for new features</a:t>
            </a:r>
          </a:p>
          <a:p>
            <a:r>
              <a:rPr lang="en-US" baseline="0" dirty="0" smtClean="0"/>
              <a:t>When a feature is complete, merge it back into the develop branch</a:t>
            </a:r>
          </a:p>
          <a:p>
            <a:r>
              <a:rPr lang="en-US" baseline="0" dirty="0" smtClean="0"/>
              <a:t>When it is time for a release, a release branch is created from develop</a:t>
            </a:r>
          </a:p>
          <a:p>
            <a:r>
              <a:rPr lang="en-US" baseline="0" dirty="0" smtClean="0"/>
              <a:t>UAT testing is performed on the release</a:t>
            </a:r>
          </a:p>
          <a:p>
            <a:r>
              <a:rPr lang="en-US" dirty="0" smtClean="0"/>
              <a:t>Then continue to</a:t>
            </a:r>
            <a:r>
              <a:rPr lang="en-US" baseline="0" dirty="0" smtClean="0"/>
              <a:t> build, deploy and fix until happiness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Creating and resetting branches are easy!</a:t>
            </a:r>
          </a:p>
          <a:p>
            <a:r>
              <a:rPr lang="en-US" dirty="0" smtClean="0"/>
              <a:t>Challenges</a:t>
            </a:r>
            <a:r>
              <a:rPr lang="en-US" baseline="0" dirty="0" smtClean="0"/>
              <a:t> with this approach:</a:t>
            </a:r>
          </a:p>
          <a:p>
            <a:r>
              <a:rPr lang="en-US" baseline="0" dirty="0" smtClean="0"/>
              <a:t>Builds aren’t configured to run on feature branches.</a:t>
            </a:r>
          </a:p>
          <a:p>
            <a:r>
              <a:rPr lang="en-US" baseline="0" dirty="0" smtClean="0"/>
              <a:t>Conflicts materialize on the develop branch, and you won’t notice them until you pull and merge the feature.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75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tracks the official release</a:t>
            </a:r>
            <a:r>
              <a:rPr lang="en-US" baseline="0" dirty="0" smtClean="0"/>
              <a:t> history. When you start, branch a develop branch off master</a:t>
            </a:r>
          </a:p>
          <a:p>
            <a:r>
              <a:rPr lang="en-US" baseline="0" dirty="0" smtClean="0"/>
              <a:t>Develop is “unstable”, an integration branch for new features</a:t>
            </a:r>
          </a:p>
          <a:p>
            <a:r>
              <a:rPr lang="en-US" baseline="0" dirty="0" smtClean="0"/>
              <a:t>When a feature is complete, merge it back into the develop branch</a:t>
            </a:r>
          </a:p>
          <a:p>
            <a:r>
              <a:rPr lang="en-US" baseline="0" dirty="0" smtClean="0"/>
              <a:t>When it is time for a release, a release branch is created from develop</a:t>
            </a:r>
          </a:p>
          <a:p>
            <a:r>
              <a:rPr lang="en-US" baseline="0" dirty="0" smtClean="0"/>
              <a:t>UAT testing is performed on the release</a:t>
            </a:r>
          </a:p>
          <a:p>
            <a:r>
              <a:rPr lang="en-US" dirty="0" smtClean="0"/>
              <a:t>Then continue to</a:t>
            </a:r>
            <a:r>
              <a:rPr lang="en-US" baseline="0" dirty="0" smtClean="0"/>
              <a:t> build, deploy and fix until happiness</a:t>
            </a:r>
          </a:p>
          <a:p>
            <a:endParaRPr lang="en-US" baseline="0" dirty="0" smtClean="0"/>
          </a:p>
          <a:p>
            <a:r>
              <a:rPr lang="en-US" dirty="0" smtClean="0"/>
              <a:t>Challenges</a:t>
            </a:r>
            <a:r>
              <a:rPr lang="en-US" baseline="0" dirty="0" smtClean="0"/>
              <a:t> with this approach: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1200D-7F9F-4BA2-B2E7-9FFE883F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Freeform 26"/>
          <p:cNvSpPr>
            <a:spLocks noChangeAspect="1"/>
          </p:cNvSpPr>
          <p:nvPr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40930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7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47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5"/>
          <p:cNvSpPr>
            <a:spLocks/>
          </p:cNvSpPr>
          <p:nvPr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"/>
          <p:cNvSpPr>
            <a:spLocks/>
          </p:cNvSpPr>
          <p:nvPr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1"/>
          <p:cNvSpPr>
            <a:spLocks/>
          </p:cNvSpPr>
          <p:nvPr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26"/>
          <p:cNvSpPr>
            <a:spLocks noChangeAspect="1"/>
          </p:cNvSpPr>
          <p:nvPr userDrawn="1"/>
        </p:nvSpPr>
        <p:spPr bwMode="auto">
          <a:xfrm>
            <a:off x="3997025" y="0"/>
            <a:ext cx="5160212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6" y="1659"/>
              </a:cxn>
              <a:cxn ang="0">
                <a:pos x="3402" y="1659"/>
              </a:cxn>
              <a:cxn ang="0">
                <a:pos x="3402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3402" h="1659">
                <a:moveTo>
                  <a:pt x="0" y="520"/>
                </a:moveTo>
                <a:lnTo>
                  <a:pt x="506" y="1659"/>
                </a:lnTo>
                <a:lnTo>
                  <a:pt x="3402" y="1659"/>
                </a:lnTo>
                <a:lnTo>
                  <a:pt x="3402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1"/>
          <p:cNvSpPr txBox="1">
            <a:spLocks noChangeArrowheads="1"/>
          </p:cNvSpPr>
          <p:nvPr userDrawn="1"/>
        </p:nvSpPr>
        <p:spPr bwMode="ltGray">
          <a:xfrm>
            <a:off x="6563082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8273486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5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8" name="Freeform 19"/>
          <p:cNvSpPr>
            <a:spLocks/>
          </p:cNvSpPr>
          <p:nvPr userDrawn="1"/>
        </p:nvSpPr>
        <p:spPr bwMode="auto">
          <a:xfrm>
            <a:off x="294975" y="-7625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 userDrawn="1"/>
        </p:nvSpPr>
        <p:spPr bwMode="auto">
          <a:xfrm>
            <a:off x="3481088" y="1175063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2261888" y="832163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3330275" y="1900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auto">
          <a:xfrm>
            <a:off x="3654125" y="1900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auto">
          <a:xfrm>
            <a:off x="2981025" y="1900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"/>
          <p:cNvSpPr>
            <a:spLocks/>
          </p:cNvSpPr>
          <p:nvPr userDrawn="1"/>
        </p:nvSpPr>
        <p:spPr bwMode="auto">
          <a:xfrm>
            <a:off x="2631775" y="1900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1"/>
          <p:cNvSpPr>
            <a:spLocks/>
          </p:cNvSpPr>
          <p:nvPr userDrawn="1"/>
        </p:nvSpPr>
        <p:spPr bwMode="auto">
          <a:xfrm>
            <a:off x="1585613" y="1900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2"/>
          <p:cNvSpPr>
            <a:spLocks/>
          </p:cNvSpPr>
          <p:nvPr userDrawn="1"/>
        </p:nvSpPr>
        <p:spPr bwMode="auto">
          <a:xfrm>
            <a:off x="272750" y="1900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05600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45908" y="3526356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0" hasCustomPrompt="1"/>
          </p:nvPr>
        </p:nvSpPr>
        <p:spPr>
          <a:xfrm>
            <a:off x="245908" y="5142232"/>
            <a:ext cx="8649969" cy="138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45908" y="1900800"/>
            <a:ext cx="8649969" cy="13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45908" y="331167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245908" y="493130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04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43" hasCustomPrompt="1"/>
          </p:nvPr>
        </p:nvSpPr>
        <p:spPr>
          <a:xfrm>
            <a:off x="245907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44" hasCustomPrompt="1"/>
          </p:nvPr>
        </p:nvSpPr>
        <p:spPr>
          <a:xfrm>
            <a:off x="4639015" y="3525717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4639015" y="5153961"/>
            <a:ext cx="4256862" cy="13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24590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63954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4639547" y="331167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639547" y="4943500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097846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5200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097846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7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6097329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09732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2369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2207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4631158" y="411121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800"/>
            <a:ext cx="5721940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800"/>
            <a:ext cx="2791385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3176861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245907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3176861" y="4310016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0016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176153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45907" y="4117492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3176153" y="4117492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52554" y="1900799"/>
            <a:ext cx="5721940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37" hasCustomPrompt="1"/>
          </p:nvPr>
        </p:nvSpPr>
        <p:spPr>
          <a:xfrm>
            <a:off x="6101169" y="1900799"/>
            <a:ext cx="2791385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8" hasCustomPrompt="1"/>
          </p:nvPr>
        </p:nvSpPr>
        <p:spPr>
          <a:xfrm>
            <a:off x="252554" y="4338891"/>
            <a:ext cx="5721940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6101169" y="4338891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251520" y="168406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00785" y="168406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251520" y="4112498"/>
            <a:ext cx="572233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100785" y="41124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mura Standard Par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9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1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sp>
        <p:nvSpPr>
          <p:cNvPr id="25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7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pic>
        <p:nvPicPr>
          <p:cNvPr id="28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8281" b="7581"/>
          <a:stretch>
            <a:fillRect/>
          </a:stretch>
        </p:blipFill>
        <p:spPr bwMode="auto">
          <a:xfrm>
            <a:off x="0" y="0"/>
            <a:ext cx="3594526" cy="2514246"/>
          </a:xfrm>
          <a:prstGeom prst="rect">
            <a:avLst/>
          </a:prstGeom>
          <a:noFill/>
        </p:spPr>
      </p:pic>
      <p:sp>
        <p:nvSpPr>
          <p:cNvPr id="30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0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45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24590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0" hasCustomPrompt="1"/>
          </p:nvPr>
        </p:nvSpPr>
        <p:spPr>
          <a:xfrm>
            <a:off x="2439138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51" hasCustomPrompt="1"/>
          </p:nvPr>
        </p:nvSpPr>
        <p:spPr>
          <a:xfrm>
            <a:off x="4639015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half" idx="52" hasCustomPrompt="1"/>
          </p:nvPr>
        </p:nvSpPr>
        <p:spPr>
          <a:xfrm>
            <a:off x="6832246" y="1900799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3913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38319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4639015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6832246" y="168406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2438319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4639015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9015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9015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4639015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3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631158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245907" y="409310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245907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4632369" y="4302820"/>
            <a:ext cx="4256862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245907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1158" y="40919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9015" y="1900800"/>
            <a:ext cx="4256862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45908" y="4317475"/>
            <a:ext cx="8649969" cy="217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104156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637826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5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13837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245907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3176861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101583" y="4104156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8" y="1900800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4310016"/>
            <a:ext cx="2060308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4104156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45907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4634119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463411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34119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4119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4634119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4119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7" hasCustomPrompt="1"/>
          </p:nvPr>
        </p:nvSpPr>
        <p:spPr>
          <a:xfrm>
            <a:off x="251520" y="1900800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51520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251520" y="3556984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251520" y="334025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1" hasCustomPrompt="1"/>
          </p:nvPr>
        </p:nvSpPr>
        <p:spPr>
          <a:xfrm>
            <a:off x="251520" y="5213168"/>
            <a:ext cx="4256862" cy="131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51520" y="4996436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4638469" y="1900800"/>
            <a:ext cx="4256862" cy="46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8469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1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omura Standard 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Europe\Data\Creative_Media\02001-03000\02154 Landor Project\PowerPoint Template\Assets\200339868_PPT.jpg"/>
          <p:cNvPicPr>
            <a:picLocks noChangeAspect="1" noChangeArrowheads="1"/>
          </p:cNvPicPr>
          <p:nvPr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6" y="3888000"/>
            <a:ext cx="6646154" cy="507600"/>
          </a:xfrm>
          <a:prstGeom prst="rect">
            <a:avLst/>
          </a:prstGeom>
        </p:spPr>
        <p:txBody>
          <a:bodyPr lIns="0" tIns="72000" rIns="0" bIns="0" anchor="t" anchorCtr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1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252046" y="2880000"/>
            <a:ext cx="6646154" cy="858952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2400" baseline="0">
                <a:ea typeface="MS PGothic" pitchFamily="34" charset="-128"/>
              </a:defRPr>
            </a:lvl1pPr>
          </a:lstStyle>
          <a:p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453337"/>
            <a:ext cx="3655791" cy="2399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 baseline="0"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Enter date here</a:t>
            </a:r>
            <a:endParaRPr lang="en-GB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539211" y="4869161"/>
            <a:ext cx="2259943" cy="1223417"/>
          </a:xfrm>
          <a:prstGeom prst="rect">
            <a:avLst/>
          </a:prstGeom>
        </p:spPr>
        <p:txBody>
          <a:bodyPr anchor="ctr" anchorCtr="0"/>
          <a:lstStyle>
            <a:lvl1pPr algn="r">
              <a:defRPr baseline="0"/>
            </a:lvl1pPr>
          </a:lstStyle>
          <a:p>
            <a:pPr lvl="0"/>
            <a:r>
              <a:rPr lang="en-GB" dirty="0" smtClean="0"/>
              <a:t>Client logo here</a:t>
            </a:r>
            <a:endParaRPr lang="en-GB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4869160"/>
            <a:ext cx="3655791" cy="7920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Business Division</a:t>
            </a:r>
            <a:br>
              <a:rPr lang="en-US" dirty="0" smtClean="0"/>
            </a:br>
            <a:r>
              <a:rPr lang="en-US" dirty="0" smtClean="0"/>
              <a:t>Business Subdivision</a:t>
            </a:r>
            <a:br>
              <a:rPr lang="en-US" dirty="0" smtClean="0"/>
            </a:br>
            <a:r>
              <a:rPr lang="en-US" dirty="0" smtClean="0"/>
              <a:t>Region Label</a:t>
            </a:r>
            <a:endParaRPr lang="en-GB" dirty="0"/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821288"/>
            <a:ext cx="3655791" cy="47200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aseline="0">
                <a:ea typeface="MS PGothic" pitchFamily="34" charset="-128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Author / Presenter name</a:t>
            </a:r>
            <a:br>
              <a:rPr lang="en-US" dirty="0" smtClean="0"/>
            </a:br>
            <a:r>
              <a:rPr lang="en-US" dirty="0" smtClean="0"/>
              <a:t>Author / Presenter name</a:t>
            </a:r>
            <a:endParaRPr lang="en-GB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7" name="Freeform 32"/>
          <p:cNvSpPr>
            <a:spLocks noChangeAspect="1"/>
          </p:cNvSpPr>
          <p:nvPr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8" name="Picture 3" descr="O:\Logo_Library\N\NOMURA\A4\NOMURA_A4_CMYK_WHITE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  <p:pic>
        <p:nvPicPr>
          <p:cNvPr id="23" name="Picture 2" descr="\\Europe\Data\Creative_Media\02001-03000\02154 Landor Project\PowerPoint Template\Assets\200339868_PPT.jpg"/>
          <p:cNvPicPr>
            <a:picLocks noChangeAspect="1" noChangeArrowheads="1"/>
          </p:cNvPicPr>
          <p:nvPr userDrawn="1"/>
        </p:nvPicPr>
        <p:blipFill>
          <a:blip r:embed="rId2" cstate="print"/>
          <a:srcRect l="111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1"/>
          <p:cNvSpPr txBox="1">
            <a:spLocks noChangeArrowheads="1"/>
          </p:cNvSpPr>
          <p:nvPr userDrawn="1"/>
        </p:nvSpPr>
        <p:spPr bwMode="ltGray">
          <a:xfrm>
            <a:off x="6561363" y="6314838"/>
            <a:ext cx="223779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>
                <a:ea typeface="ＭＳ Ｐゴシック" pitchFamily="50" charset="-128"/>
                <a:cs typeface="Arial" charset="0"/>
              </a:rPr>
              <a:t>STRICTLY PRIVATE AND CONFIDENTIAL</a:t>
            </a:r>
          </a:p>
        </p:txBody>
      </p:sp>
      <p:sp>
        <p:nvSpPr>
          <p:cNvPr id="25" name="Text Box 11"/>
          <p:cNvSpPr txBox="1">
            <a:spLocks noChangeArrowheads="1"/>
          </p:cNvSpPr>
          <p:nvPr userDrawn="1"/>
        </p:nvSpPr>
        <p:spPr bwMode="ltGray">
          <a:xfrm>
            <a:off x="8271767" y="6577300"/>
            <a:ext cx="52738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r">
              <a:defRPr/>
            </a:pPr>
            <a:r>
              <a:rPr kumimoji="0" lang="en-GB" altLang="ja-JP" sz="900" baseline="0" dirty="0" smtClean="0">
                <a:ea typeface="ＭＳ Ｐゴシック" pitchFamily="50" charset="-128"/>
                <a:cs typeface="Arial" charset="0"/>
              </a:rPr>
              <a:t>© Nomura</a:t>
            </a:r>
            <a:endParaRPr kumimoji="0" lang="en-GB" altLang="ja-JP" sz="900" baseline="0" dirty="0">
              <a:ea typeface="ＭＳ Ｐゴシック" pitchFamily="50" charset="-128"/>
              <a:cs typeface="Arial" charset="0"/>
            </a:endParaRPr>
          </a:p>
        </p:txBody>
      </p:sp>
      <p:sp>
        <p:nvSpPr>
          <p:cNvPr id="26" name="Freeform 32"/>
          <p:cNvSpPr>
            <a:spLocks noChangeAspect="1"/>
          </p:cNvSpPr>
          <p:nvPr userDrawn="1"/>
        </p:nvSpPr>
        <p:spPr bwMode="auto">
          <a:xfrm>
            <a:off x="6005937" y="-1275"/>
            <a:ext cx="3145879" cy="2516400"/>
          </a:xfrm>
          <a:custGeom>
            <a:avLst/>
            <a:gdLst/>
            <a:ahLst/>
            <a:cxnLst>
              <a:cxn ang="0">
                <a:pos x="0" y="520"/>
              </a:cxn>
              <a:cxn ang="0">
                <a:pos x="505" y="1659"/>
              </a:cxn>
              <a:cxn ang="0">
                <a:pos x="2074" y="1659"/>
              </a:cxn>
              <a:cxn ang="0">
                <a:pos x="2074" y="0"/>
              </a:cxn>
              <a:cxn ang="0">
                <a:pos x="224" y="0"/>
              </a:cxn>
              <a:cxn ang="0">
                <a:pos x="0" y="520"/>
              </a:cxn>
              <a:cxn ang="0">
                <a:pos x="0" y="520"/>
              </a:cxn>
            </a:cxnLst>
            <a:rect l="0" t="0" r="r" b="b"/>
            <a:pathLst>
              <a:path w="2074" h="1659">
                <a:moveTo>
                  <a:pt x="0" y="520"/>
                </a:moveTo>
                <a:lnTo>
                  <a:pt x="505" y="1659"/>
                </a:lnTo>
                <a:lnTo>
                  <a:pt x="2074" y="1659"/>
                </a:lnTo>
                <a:lnTo>
                  <a:pt x="2074" y="0"/>
                </a:lnTo>
                <a:lnTo>
                  <a:pt x="224" y="0"/>
                </a:lnTo>
                <a:lnTo>
                  <a:pt x="0" y="520"/>
                </a:lnTo>
                <a:lnTo>
                  <a:pt x="0" y="520"/>
                </a:lnTo>
                <a:close/>
              </a:path>
            </a:pathLst>
          </a:custGeom>
          <a:solidFill>
            <a:srgbClr val="CA262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9"/>
          <p:cNvSpPr>
            <a:spLocks/>
          </p:cNvSpPr>
          <p:nvPr userDrawn="1"/>
        </p:nvSpPr>
        <p:spPr bwMode="auto">
          <a:xfrm>
            <a:off x="2303888" y="-10800"/>
            <a:ext cx="2370138" cy="2509838"/>
          </a:xfrm>
          <a:custGeom>
            <a:avLst/>
            <a:gdLst/>
            <a:ahLst/>
            <a:cxnLst>
              <a:cxn ang="0">
                <a:pos x="1493" y="0"/>
              </a:cxn>
              <a:cxn ang="0">
                <a:pos x="663" y="0"/>
              </a:cxn>
              <a:cxn ang="0">
                <a:pos x="0" y="1581"/>
              </a:cxn>
              <a:cxn ang="0">
                <a:pos x="832" y="1581"/>
              </a:cxn>
              <a:cxn ang="0">
                <a:pos x="1493" y="0"/>
              </a:cxn>
            </a:cxnLst>
            <a:rect l="0" t="0" r="r" b="b"/>
            <a:pathLst>
              <a:path w="1493" h="1581">
                <a:moveTo>
                  <a:pt x="1493" y="0"/>
                </a:moveTo>
                <a:lnTo>
                  <a:pt x="663" y="0"/>
                </a:lnTo>
                <a:lnTo>
                  <a:pt x="0" y="1581"/>
                </a:lnTo>
                <a:lnTo>
                  <a:pt x="832" y="1581"/>
                </a:lnTo>
                <a:lnTo>
                  <a:pt x="149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25"/>
          <p:cNvSpPr>
            <a:spLocks/>
          </p:cNvSpPr>
          <p:nvPr userDrawn="1"/>
        </p:nvSpPr>
        <p:spPr bwMode="auto">
          <a:xfrm>
            <a:off x="5499526" y="1171888"/>
            <a:ext cx="963613" cy="1343025"/>
          </a:xfrm>
          <a:custGeom>
            <a:avLst/>
            <a:gdLst/>
            <a:ahLst/>
            <a:cxnLst>
              <a:cxn ang="0">
                <a:pos x="135" y="846"/>
              </a:cxn>
              <a:cxn ang="0">
                <a:pos x="607" y="846"/>
              </a:cxn>
              <a:cxn ang="0">
                <a:pos x="230" y="0"/>
              </a:cxn>
              <a:cxn ang="0">
                <a:pos x="0" y="532"/>
              </a:cxn>
              <a:cxn ang="0">
                <a:pos x="135" y="846"/>
              </a:cxn>
            </a:cxnLst>
            <a:rect l="0" t="0" r="r" b="b"/>
            <a:pathLst>
              <a:path w="607" h="846">
                <a:moveTo>
                  <a:pt x="135" y="846"/>
                </a:moveTo>
                <a:lnTo>
                  <a:pt x="607" y="846"/>
                </a:lnTo>
                <a:lnTo>
                  <a:pt x="230" y="0"/>
                </a:lnTo>
                <a:lnTo>
                  <a:pt x="0" y="532"/>
                </a:lnTo>
                <a:lnTo>
                  <a:pt x="135" y="846"/>
                </a:lnTo>
                <a:close/>
              </a:path>
            </a:pathLst>
          </a:custGeom>
          <a:solidFill>
            <a:srgbClr val="CA24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270801" y="828988"/>
            <a:ext cx="1241425" cy="1685925"/>
          </a:xfrm>
          <a:custGeom>
            <a:avLst/>
            <a:gdLst/>
            <a:ahLst/>
            <a:cxnLst>
              <a:cxn ang="0">
                <a:pos x="0" y="1062"/>
              </a:cxn>
              <a:cxn ang="0">
                <a:pos x="647" y="1062"/>
              </a:cxn>
              <a:cxn ang="0">
                <a:pos x="782" y="748"/>
              </a:cxn>
              <a:cxn ang="0">
                <a:pos x="459" y="0"/>
              </a:cxn>
              <a:cxn ang="0">
                <a:pos x="0" y="1062"/>
              </a:cxn>
            </a:cxnLst>
            <a:rect l="0" t="0" r="r" b="b"/>
            <a:pathLst>
              <a:path w="782" h="1062">
                <a:moveTo>
                  <a:pt x="0" y="1062"/>
                </a:moveTo>
                <a:lnTo>
                  <a:pt x="647" y="1062"/>
                </a:lnTo>
                <a:lnTo>
                  <a:pt x="782" y="748"/>
                </a:lnTo>
                <a:lnTo>
                  <a:pt x="459" y="0"/>
                </a:lnTo>
                <a:lnTo>
                  <a:pt x="0" y="1062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5339188" y="-1275"/>
            <a:ext cx="685800" cy="1173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327" y="739"/>
              </a:cxn>
              <a:cxn ang="0">
                <a:pos x="432" y="496"/>
              </a:cxn>
              <a:cxn ang="0">
                <a:pos x="210" y="0"/>
              </a:cxn>
              <a:cxn ang="0">
                <a:pos x="0" y="0"/>
              </a:cxn>
            </a:cxnLst>
            <a:rect l="0" t="0" r="r" b="b"/>
            <a:pathLst>
              <a:path w="432" h="739">
                <a:moveTo>
                  <a:pt x="0" y="0"/>
                </a:moveTo>
                <a:lnTo>
                  <a:pt x="0" y="0"/>
                </a:lnTo>
                <a:lnTo>
                  <a:pt x="327" y="739"/>
                </a:lnTo>
                <a:lnTo>
                  <a:pt x="432" y="496"/>
                </a:lnTo>
                <a:lnTo>
                  <a:pt x="210" y="0"/>
                </a:lnTo>
                <a:lnTo>
                  <a:pt x="0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>
            <a:off x="5663038" y="-1275"/>
            <a:ext cx="692150" cy="78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2" y="496"/>
              </a:cxn>
              <a:cxn ang="0">
                <a:pos x="436" y="0"/>
              </a:cxn>
              <a:cxn ang="0">
                <a:pos x="0" y="0"/>
              </a:cxn>
            </a:cxnLst>
            <a:rect l="0" t="0" r="r" b="b"/>
            <a:pathLst>
              <a:path w="436" h="496">
                <a:moveTo>
                  <a:pt x="0" y="0"/>
                </a:moveTo>
                <a:lnTo>
                  <a:pt x="222" y="496"/>
                </a:lnTo>
                <a:lnTo>
                  <a:pt x="43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181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4989938" y="-1275"/>
            <a:ext cx="877888" cy="2017713"/>
          </a:xfrm>
          <a:custGeom>
            <a:avLst/>
            <a:gdLst/>
            <a:ahLst/>
            <a:cxnLst>
              <a:cxn ang="0">
                <a:pos x="0" y="523"/>
              </a:cxn>
              <a:cxn ang="0">
                <a:pos x="323" y="1271"/>
              </a:cxn>
              <a:cxn ang="0">
                <a:pos x="553" y="739"/>
              </a:cxn>
              <a:cxn ang="0">
                <a:pos x="226" y="0"/>
              </a:cxn>
              <a:cxn ang="0">
                <a:pos x="0" y="523"/>
              </a:cxn>
            </a:cxnLst>
            <a:rect l="0" t="0" r="r" b="b"/>
            <a:pathLst>
              <a:path w="553" h="1271">
                <a:moveTo>
                  <a:pt x="0" y="523"/>
                </a:moveTo>
                <a:lnTo>
                  <a:pt x="323" y="1271"/>
                </a:lnTo>
                <a:lnTo>
                  <a:pt x="553" y="739"/>
                </a:lnTo>
                <a:lnTo>
                  <a:pt x="226" y="0"/>
                </a:lnTo>
                <a:lnTo>
                  <a:pt x="0" y="523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"/>
          <p:cNvSpPr>
            <a:spLocks/>
          </p:cNvSpPr>
          <p:nvPr userDrawn="1"/>
        </p:nvSpPr>
        <p:spPr bwMode="auto">
          <a:xfrm>
            <a:off x="4640688" y="-1275"/>
            <a:ext cx="717550" cy="83026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452" y="0"/>
              </a:cxn>
              <a:cxn ang="0">
                <a:pos x="0" y="0"/>
              </a:cxn>
              <a:cxn ang="0">
                <a:pos x="226" y="523"/>
              </a:cxn>
              <a:cxn ang="0">
                <a:pos x="447" y="7"/>
              </a:cxn>
              <a:cxn ang="0">
                <a:pos x="452" y="0"/>
              </a:cxn>
            </a:cxnLst>
            <a:rect l="0" t="0" r="r" b="b"/>
            <a:pathLst>
              <a:path w="452" h="523">
                <a:moveTo>
                  <a:pt x="452" y="0"/>
                </a:moveTo>
                <a:lnTo>
                  <a:pt x="452" y="0"/>
                </a:lnTo>
                <a:lnTo>
                  <a:pt x="0" y="0"/>
                </a:lnTo>
                <a:lnTo>
                  <a:pt x="226" y="523"/>
                </a:lnTo>
                <a:lnTo>
                  <a:pt x="447" y="7"/>
                </a:lnTo>
                <a:lnTo>
                  <a:pt x="452" y="0"/>
                </a:lnTo>
                <a:close/>
              </a:path>
            </a:pathLst>
          </a:custGeom>
          <a:solidFill>
            <a:srgbClr val="A2171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1"/>
          <p:cNvSpPr>
            <a:spLocks/>
          </p:cNvSpPr>
          <p:nvPr userDrawn="1"/>
        </p:nvSpPr>
        <p:spPr bwMode="auto">
          <a:xfrm>
            <a:off x="3594526" y="-1275"/>
            <a:ext cx="1414463" cy="2516188"/>
          </a:xfrm>
          <a:custGeom>
            <a:avLst/>
            <a:gdLst/>
            <a:ahLst/>
            <a:cxnLst>
              <a:cxn ang="0">
                <a:pos x="667" y="7"/>
              </a:cxn>
              <a:cxn ang="0">
                <a:pos x="665" y="0"/>
              </a:cxn>
              <a:cxn ang="0">
                <a:pos x="0" y="1585"/>
              </a:cxn>
              <a:cxn ang="0">
                <a:pos x="432" y="1585"/>
              </a:cxn>
              <a:cxn ang="0">
                <a:pos x="891" y="523"/>
              </a:cxn>
              <a:cxn ang="0">
                <a:pos x="667" y="7"/>
              </a:cxn>
            </a:cxnLst>
            <a:rect l="0" t="0" r="r" b="b"/>
            <a:pathLst>
              <a:path w="891" h="1585">
                <a:moveTo>
                  <a:pt x="667" y="7"/>
                </a:moveTo>
                <a:lnTo>
                  <a:pt x="665" y="0"/>
                </a:lnTo>
                <a:lnTo>
                  <a:pt x="0" y="1585"/>
                </a:lnTo>
                <a:lnTo>
                  <a:pt x="432" y="1585"/>
                </a:lnTo>
                <a:lnTo>
                  <a:pt x="891" y="523"/>
                </a:lnTo>
                <a:lnTo>
                  <a:pt x="667" y="7"/>
                </a:lnTo>
                <a:close/>
              </a:path>
            </a:pathLst>
          </a:custGeom>
          <a:solidFill>
            <a:srgbClr val="AF1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2"/>
          <p:cNvSpPr>
            <a:spLocks/>
          </p:cNvSpPr>
          <p:nvPr userDrawn="1"/>
        </p:nvSpPr>
        <p:spPr bwMode="auto">
          <a:xfrm>
            <a:off x="2281663" y="-1275"/>
            <a:ext cx="2381250" cy="2516188"/>
          </a:xfrm>
          <a:custGeom>
            <a:avLst/>
            <a:gdLst/>
            <a:ahLst/>
            <a:cxnLst>
              <a:cxn ang="0">
                <a:pos x="667" y="0"/>
              </a:cxn>
              <a:cxn ang="0">
                <a:pos x="0" y="1585"/>
              </a:cxn>
              <a:cxn ang="0">
                <a:pos x="833" y="1585"/>
              </a:cxn>
              <a:cxn ang="0">
                <a:pos x="1500" y="0"/>
              </a:cxn>
              <a:cxn ang="0">
                <a:pos x="667" y="0"/>
              </a:cxn>
            </a:cxnLst>
            <a:rect l="0" t="0" r="r" b="b"/>
            <a:pathLst>
              <a:path w="1500" h="1585">
                <a:moveTo>
                  <a:pt x="667" y="0"/>
                </a:moveTo>
                <a:lnTo>
                  <a:pt x="0" y="1585"/>
                </a:lnTo>
                <a:lnTo>
                  <a:pt x="833" y="1585"/>
                </a:lnTo>
                <a:lnTo>
                  <a:pt x="1500" y="0"/>
                </a:lnTo>
                <a:lnTo>
                  <a:pt x="667" y="0"/>
                </a:lnTo>
                <a:close/>
              </a:path>
            </a:pathLst>
          </a:custGeom>
          <a:solidFill>
            <a:srgbClr val="CF39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8" name="Picture 3" descr="O:\Logo_Library\N\NOMURA\A4\NOMURA_A4_CMYK_WHITE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9752" y="310690"/>
            <a:ext cx="1260140" cy="216024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 userDrawn="1"/>
        </p:nvSpPr>
        <p:spPr bwMode="white">
          <a:xfrm>
            <a:off x="7020524" y="558527"/>
            <a:ext cx="180911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i="1" dirty="0" smtClean="0">
                <a:solidFill>
                  <a:schemeClr val="bg1"/>
                </a:solidFill>
              </a:rPr>
              <a:t>Connecting</a:t>
            </a:r>
            <a:r>
              <a:rPr lang="en-GB" sz="900" i="1" baseline="0" dirty="0" smtClean="0">
                <a:solidFill>
                  <a:schemeClr val="bg1"/>
                </a:solidFill>
              </a:rPr>
              <a:t> Markets East &amp; West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1900799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4324854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411634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1899072"/>
            <a:ext cx="2791385" cy="21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68480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6" hasCustomPrompt="1"/>
          </p:nvPr>
        </p:nvSpPr>
        <p:spPr>
          <a:xfrm>
            <a:off x="245908" y="4351553"/>
            <a:ext cx="8649969" cy="21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413482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34" hasCustomPrompt="1"/>
          </p:nvPr>
        </p:nvSpPr>
        <p:spPr>
          <a:xfrm>
            <a:off x="251520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35" hasCustomPrompt="1"/>
          </p:nvPr>
        </p:nvSpPr>
        <p:spPr>
          <a:xfrm>
            <a:off x="4630847" y="4624482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251520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33" hasCustomPrompt="1"/>
          </p:nvPr>
        </p:nvSpPr>
        <p:spPr>
          <a:xfrm>
            <a:off x="4630847" y="2204864"/>
            <a:ext cx="4256862" cy="1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5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245908" y="4091964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251520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632369" y="1988864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51520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632369" y="4406522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half" idx="39" hasCustomPrompt="1"/>
          </p:nvPr>
        </p:nvSpPr>
        <p:spPr>
          <a:xfrm>
            <a:off x="245907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6101169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43" name="Content Placeholder 3"/>
          <p:cNvSpPr>
            <a:spLocks noGrp="1"/>
          </p:cNvSpPr>
          <p:nvPr>
            <p:ph sz="half" idx="41" hasCustomPrompt="1"/>
          </p:nvPr>
        </p:nvSpPr>
        <p:spPr>
          <a:xfrm>
            <a:off x="3175200" y="2187104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245907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76175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6101169" y="1978598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47" hasCustomPrompt="1"/>
          </p:nvPr>
        </p:nvSpPr>
        <p:spPr>
          <a:xfrm>
            <a:off x="245907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8" hasCustomPrompt="1"/>
          </p:nvPr>
        </p:nvSpPr>
        <p:spPr>
          <a:xfrm>
            <a:off x="6101169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49" hasCustomPrompt="1"/>
          </p:nvPr>
        </p:nvSpPr>
        <p:spPr>
          <a:xfrm>
            <a:off x="3175200" y="4653336"/>
            <a:ext cx="279138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245908" y="4150300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45907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76175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6101169" y="4444830"/>
            <a:ext cx="2791385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6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53" hasCustomPrompt="1"/>
          </p:nvPr>
        </p:nvSpPr>
        <p:spPr>
          <a:xfrm>
            <a:off x="245908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54" hasCustomPrompt="1"/>
          </p:nvPr>
        </p:nvSpPr>
        <p:spPr>
          <a:xfrm>
            <a:off x="2445784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half" idx="55" hasCustomPrompt="1"/>
          </p:nvPr>
        </p:nvSpPr>
        <p:spPr>
          <a:xfrm>
            <a:off x="4639015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half" idx="56" hasCustomPrompt="1"/>
          </p:nvPr>
        </p:nvSpPr>
        <p:spPr>
          <a:xfrm>
            <a:off x="6832246" y="2185814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8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245908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2445784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4637457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6832246" y="1979954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61" hasCustomPrompt="1"/>
          </p:nvPr>
        </p:nvSpPr>
        <p:spPr>
          <a:xfrm>
            <a:off x="245908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62" hasCustomPrompt="1"/>
          </p:nvPr>
        </p:nvSpPr>
        <p:spPr>
          <a:xfrm>
            <a:off x="2445784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63" hasCustomPrompt="1"/>
          </p:nvPr>
        </p:nvSpPr>
        <p:spPr>
          <a:xfrm>
            <a:off x="4639015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64" hasCustomPrompt="1"/>
          </p:nvPr>
        </p:nvSpPr>
        <p:spPr>
          <a:xfrm>
            <a:off x="6832246" y="4578818"/>
            <a:ext cx="206030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245908" y="4077072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245908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2445784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4637457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832246" y="4372958"/>
            <a:ext cx="2060308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2700">
            <a:solidFill>
              <a:schemeClr val="accent2"/>
            </a:solidFill>
            <a:headEnd/>
            <a:tailEnd/>
          </a:ln>
        </p:spPr>
        <p:txBody>
          <a:bodyPr lIns="0" tIns="0" rIns="0" bIns="0" anchor="b" anchorCtr="1"/>
          <a:lstStyle>
            <a:lvl1pPr marL="0" indent="0" algn="ctr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None/>
              <a:defRPr lang="en-US" sz="1000" b="1" kern="1200" baseline="0" dirty="0" smtClean="0">
                <a:ln>
                  <a:noFill/>
                </a:ln>
                <a:solidFill>
                  <a:sysClr val="windowText" lastClr="00000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40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Slide Header Placeholder"/>
          <p:cNvSpPr>
            <a:spLocks noGrp="1"/>
          </p:cNvSpPr>
          <p:nvPr>
            <p:ph type="title" hasCustomPrompt="1"/>
          </p:nvPr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r>
              <a:rPr lang="en-GB" dirty="0" smtClean="0"/>
              <a:t>Main text</a:t>
            </a:r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31_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65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3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129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2" name="Picture 171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3" name="Picture 4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486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7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58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9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8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3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6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7" y="3600000"/>
            <a:ext cx="7219950" cy="860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 your title here</a:t>
            </a:r>
            <a:endParaRPr lang="en-GB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252047" y="4608000"/>
            <a:ext cx="7219950" cy="507600"/>
          </a:xfrm>
          <a:prstGeom prst="rect">
            <a:avLst/>
          </a:prstGeom>
        </p:spPr>
        <p:txBody>
          <a:bodyPr lIns="0" tIns="72000" rIns="0" bIns="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en-GB" sz="1800" b="1" baseline="0" dirty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lvl="0" algn="l" defTabSz="957263" rtl="0" eaLnBrk="1" fontAlgn="base" hangingPunct="1">
              <a:spcBef>
                <a:spcPts val="1000"/>
              </a:spcBef>
              <a:spcAft>
                <a:spcPts val="1000"/>
              </a:spcAft>
              <a:buClr>
                <a:srgbClr val="CC3300"/>
              </a:buClr>
            </a:pPr>
            <a:r>
              <a:rPr lang="en-US" dirty="0" smtClean="0"/>
              <a:t>Enter your subtitle here</a:t>
            </a:r>
            <a:endParaRPr lang="en-GB" dirty="0"/>
          </a:p>
        </p:txBody>
      </p:sp>
      <p:sp>
        <p:nvSpPr>
          <p:cNvPr id="40" name="Freeform 48"/>
          <p:cNvSpPr>
            <a:spLocks noChangeAspect="1"/>
          </p:cNvSpPr>
          <p:nvPr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65"/>
          <p:cNvSpPr>
            <a:spLocks/>
          </p:cNvSpPr>
          <p:nvPr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66"/>
          <p:cNvSpPr>
            <a:spLocks/>
          </p:cNvSpPr>
          <p:nvPr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67"/>
          <p:cNvSpPr>
            <a:spLocks/>
          </p:cNvSpPr>
          <p:nvPr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72"/>
          <p:cNvSpPr>
            <a:spLocks/>
          </p:cNvSpPr>
          <p:nvPr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73"/>
          <p:cNvSpPr>
            <a:spLocks/>
          </p:cNvSpPr>
          <p:nvPr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74"/>
          <p:cNvSpPr>
            <a:spLocks/>
          </p:cNvSpPr>
          <p:nvPr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78"/>
          <p:cNvSpPr>
            <a:spLocks/>
          </p:cNvSpPr>
          <p:nvPr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80"/>
          <p:cNvSpPr>
            <a:spLocks/>
          </p:cNvSpPr>
          <p:nvPr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81"/>
          <p:cNvSpPr>
            <a:spLocks/>
          </p:cNvSpPr>
          <p:nvPr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9" name="Picture 58" descr="NOMURA_A4_PMS_1797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4" name="Freeform 48"/>
          <p:cNvSpPr>
            <a:spLocks noChangeAspect="1"/>
          </p:cNvSpPr>
          <p:nvPr userDrawn="1"/>
        </p:nvSpPr>
        <p:spPr bwMode="auto">
          <a:xfrm>
            <a:off x="5550281" y="-411"/>
            <a:ext cx="3595645" cy="3553200"/>
          </a:xfrm>
          <a:custGeom>
            <a:avLst/>
            <a:gdLst/>
            <a:ahLst/>
            <a:cxnLst>
              <a:cxn ang="0">
                <a:pos x="0" y="742"/>
              </a:cxn>
              <a:cxn ang="0">
                <a:pos x="712" y="2344"/>
              </a:cxn>
              <a:cxn ang="0">
                <a:pos x="2372" y="2344"/>
              </a:cxn>
              <a:cxn ang="0">
                <a:pos x="2372" y="0"/>
              </a:cxn>
              <a:cxn ang="0">
                <a:pos x="322" y="0"/>
              </a:cxn>
              <a:cxn ang="0">
                <a:pos x="0" y="742"/>
              </a:cxn>
              <a:cxn ang="0">
                <a:pos x="0" y="742"/>
              </a:cxn>
            </a:cxnLst>
            <a:rect l="0" t="0" r="r" b="b"/>
            <a:pathLst>
              <a:path w="2372" h="2344">
                <a:moveTo>
                  <a:pt x="0" y="742"/>
                </a:moveTo>
                <a:lnTo>
                  <a:pt x="712" y="2344"/>
                </a:lnTo>
                <a:lnTo>
                  <a:pt x="2372" y="2344"/>
                </a:lnTo>
                <a:lnTo>
                  <a:pt x="2372" y="0"/>
                </a:lnTo>
                <a:lnTo>
                  <a:pt x="322" y="0"/>
                </a:lnTo>
                <a:lnTo>
                  <a:pt x="0" y="742"/>
                </a:lnTo>
                <a:lnTo>
                  <a:pt x="0" y="742"/>
                </a:ln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64"/>
          <p:cNvSpPr>
            <a:spLocks/>
          </p:cNvSpPr>
          <p:nvPr userDrawn="1"/>
        </p:nvSpPr>
        <p:spPr bwMode="auto">
          <a:xfrm>
            <a:off x="4818750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5"/>
          <p:cNvSpPr>
            <a:spLocks/>
          </p:cNvSpPr>
          <p:nvPr userDrawn="1"/>
        </p:nvSpPr>
        <p:spPr bwMode="auto">
          <a:xfrm>
            <a:off x="4803463" y="1656102"/>
            <a:ext cx="1356695" cy="189566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749"/>
              </a:cxn>
              <a:cxn ang="0">
                <a:pos x="190" y="1189"/>
              </a:cxn>
              <a:cxn ang="0">
                <a:pos x="852" y="1189"/>
              </a:cxn>
              <a:cxn ang="0">
                <a:pos x="325" y="0"/>
              </a:cxn>
            </a:cxnLst>
            <a:rect l="0" t="0" r="r" b="b"/>
            <a:pathLst>
              <a:path w="852" h="1189">
                <a:moveTo>
                  <a:pt x="325" y="0"/>
                </a:moveTo>
                <a:lnTo>
                  <a:pt x="0" y="749"/>
                </a:lnTo>
                <a:lnTo>
                  <a:pt x="190" y="1189"/>
                </a:lnTo>
                <a:lnTo>
                  <a:pt x="852" y="1189"/>
                </a:lnTo>
                <a:lnTo>
                  <a:pt x="3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66"/>
          <p:cNvSpPr>
            <a:spLocks/>
          </p:cNvSpPr>
          <p:nvPr userDrawn="1"/>
        </p:nvSpPr>
        <p:spPr bwMode="auto">
          <a:xfrm>
            <a:off x="4602188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67"/>
          <p:cNvSpPr>
            <a:spLocks/>
          </p:cNvSpPr>
          <p:nvPr userDrawn="1"/>
        </p:nvSpPr>
        <p:spPr bwMode="auto">
          <a:xfrm>
            <a:off x="4586901" y="-411"/>
            <a:ext cx="963381" cy="1656514"/>
          </a:xfrm>
          <a:custGeom>
            <a:avLst/>
            <a:gdLst/>
            <a:ahLst/>
            <a:cxnLst>
              <a:cxn ang="0">
                <a:pos x="294" y="0"/>
              </a:cxn>
              <a:cxn ang="0">
                <a:pos x="0" y="0"/>
              </a:cxn>
              <a:cxn ang="0">
                <a:pos x="461" y="1039"/>
              </a:cxn>
              <a:cxn ang="0">
                <a:pos x="605" y="704"/>
              </a:cxn>
              <a:cxn ang="0">
                <a:pos x="294" y="0"/>
              </a:cxn>
            </a:cxnLst>
            <a:rect l="0" t="0" r="r" b="b"/>
            <a:pathLst>
              <a:path w="605" h="1039">
                <a:moveTo>
                  <a:pt x="294" y="0"/>
                </a:moveTo>
                <a:lnTo>
                  <a:pt x="0" y="0"/>
                </a:lnTo>
                <a:lnTo>
                  <a:pt x="461" y="1039"/>
                </a:lnTo>
                <a:lnTo>
                  <a:pt x="605" y="704"/>
                </a:lnTo>
                <a:lnTo>
                  <a:pt x="29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68"/>
          <p:cNvSpPr>
            <a:spLocks/>
          </p:cNvSpPr>
          <p:nvPr userDrawn="1"/>
        </p:nvSpPr>
        <p:spPr bwMode="auto">
          <a:xfrm>
            <a:off x="3087212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69"/>
          <p:cNvSpPr>
            <a:spLocks/>
          </p:cNvSpPr>
          <p:nvPr userDrawn="1"/>
        </p:nvSpPr>
        <p:spPr bwMode="auto">
          <a:xfrm>
            <a:off x="3056638" y="1173019"/>
            <a:ext cx="1746824" cy="2378746"/>
          </a:xfrm>
          <a:custGeom>
            <a:avLst/>
            <a:gdLst/>
            <a:ahLst/>
            <a:cxnLst>
              <a:cxn ang="0">
                <a:pos x="644" y="0"/>
              </a:cxn>
              <a:cxn ang="0">
                <a:pos x="0" y="1492"/>
              </a:cxn>
              <a:cxn ang="0">
                <a:pos x="906" y="1492"/>
              </a:cxn>
              <a:cxn ang="0">
                <a:pos x="1097" y="1052"/>
              </a:cxn>
              <a:cxn ang="0">
                <a:pos x="644" y="0"/>
              </a:cxn>
            </a:cxnLst>
            <a:rect l="0" t="0" r="r" b="b"/>
            <a:pathLst>
              <a:path w="1097" h="1492">
                <a:moveTo>
                  <a:pt x="644" y="0"/>
                </a:moveTo>
                <a:lnTo>
                  <a:pt x="0" y="1492"/>
                </a:lnTo>
                <a:lnTo>
                  <a:pt x="906" y="1492"/>
                </a:lnTo>
                <a:lnTo>
                  <a:pt x="1097" y="1052"/>
                </a:lnTo>
                <a:lnTo>
                  <a:pt x="64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70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71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  <a:cxn ang="0">
                <a:pos x="0" y="0"/>
              </a:cxn>
            </a:cxnLst>
            <a:rect l="0" t="0" r="r" b="b"/>
            <a:pathLst>
              <a:path w="617" h="704">
                <a:moveTo>
                  <a:pt x="0" y="0"/>
                </a:moveTo>
                <a:lnTo>
                  <a:pt x="311" y="704"/>
                </a:lnTo>
                <a:lnTo>
                  <a:pt x="61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72"/>
          <p:cNvSpPr>
            <a:spLocks/>
          </p:cNvSpPr>
          <p:nvPr userDrawn="1"/>
        </p:nvSpPr>
        <p:spPr bwMode="auto">
          <a:xfrm>
            <a:off x="5062700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73"/>
          <p:cNvSpPr>
            <a:spLocks/>
          </p:cNvSpPr>
          <p:nvPr userDrawn="1"/>
        </p:nvSpPr>
        <p:spPr bwMode="auto">
          <a:xfrm>
            <a:off x="5055057" y="-411"/>
            <a:ext cx="982489" cy="1122411"/>
          </a:xfrm>
          <a:custGeom>
            <a:avLst/>
            <a:gdLst/>
            <a:ahLst/>
            <a:cxnLst>
              <a:cxn ang="0">
                <a:pos x="617" y="0"/>
              </a:cxn>
              <a:cxn ang="0">
                <a:pos x="0" y="0"/>
              </a:cxn>
              <a:cxn ang="0">
                <a:pos x="311" y="704"/>
              </a:cxn>
              <a:cxn ang="0">
                <a:pos x="617" y="0"/>
              </a:cxn>
            </a:cxnLst>
            <a:rect l="0" t="0" r="r" b="b"/>
            <a:pathLst>
              <a:path w="617" h="704">
                <a:moveTo>
                  <a:pt x="617" y="0"/>
                </a:moveTo>
                <a:lnTo>
                  <a:pt x="0" y="0"/>
                </a:lnTo>
                <a:lnTo>
                  <a:pt x="311" y="704"/>
                </a:lnTo>
                <a:lnTo>
                  <a:pt x="6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74"/>
          <p:cNvSpPr>
            <a:spLocks/>
          </p:cNvSpPr>
          <p:nvPr userDrawn="1"/>
        </p:nvSpPr>
        <p:spPr bwMode="auto">
          <a:xfrm>
            <a:off x="410505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5"/>
          <p:cNvSpPr>
            <a:spLocks/>
          </p:cNvSpPr>
          <p:nvPr userDrawn="1"/>
        </p:nvSpPr>
        <p:spPr bwMode="auto">
          <a:xfrm>
            <a:off x="4082121" y="-411"/>
            <a:ext cx="1238860" cy="2850669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0" y="736"/>
              </a:cxn>
              <a:cxn ang="0">
                <a:pos x="453" y="1788"/>
              </a:cxn>
              <a:cxn ang="0">
                <a:pos x="778" y="1039"/>
              </a:cxn>
              <a:cxn ang="0">
                <a:pos x="317" y="0"/>
              </a:cxn>
            </a:cxnLst>
            <a:rect l="0" t="0" r="r" b="b"/>
            <a:pathLst>
              <a:path w="778" h="1788">
                <a:moveTo>
                  <a:pt x="317" y="0"/>
                </a:moveTo>
                <a:lnTo>
                  <a:pt x="0" y="736"/>
                </a:lnTo>
                <a:lnTo>
                  <a:pt x="453" y="1788"/>
                </a:lnTo>
                <a:lnTo>
                  <a:pt x="778" y="1039"/>
                </a:lnTo>
                <a:lnTo>
                  <a:pt x="31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76"/>
          <p:cNvSpPr>
            <a:spLocks/>
          </p:cNvSpPr>
          <p:nvPr userDrawn="1"/>
        </p:nvSpPr>
        <p:spPr bwMode="auto">
          <a:xfrm>
            <a:off x="3607916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77"/>
          <p:cNvSpPr>
            <a:spLocks/>
          </p:cNvSpPr>
          <p:nvPr userDrawn="1"/>
        </p:nvSpPr>
        <p:spPr bwMode="auto">
          <a:xfrm>
            <a:off x="3577342" y="-411"/>
            <a:ext cx="1009559" cy="1173430"/>
          </a:xfrm>
          <a:custGeom>
            <a:avLst/>
            <a:gdLst/>
            <a:ahLst/>
            <a:cxnLst>
              <a:cxn ang="0">
                <a:pos x="634" y="0"/>
              </a:cxn>
              <a:cxn ang="0">
                <a:pos x="0" y="0"/>
              </a:cxn>
              <a:cxn ang="0">
                <a:pos x="317" y="736"/>
              </a:cxn>
              <a:cxn ang="0">
                <a:pos x="634" y="0"/>
              </a:cxn>
            </a:cxnLst>
            <a:rect l="0" t="0" r="r" b="b"/>
            <a:pathLst>
              <a:path w="634" h="736">
                <a:moveTo>
                  <a:pt x="634" y="0"/>
                </a:moveTo>
                <a:lnTo>
                  <a:pt x="0" y="0"/>
                </a:lnTo>
                <a:lnTo>
                  <a:pt x="317" y="736"/>
                </a:lnTo>
                <a:lnTo>
                  <a:pt x="63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78"/>
          <p:cNvSpPr>
            <a:spLocks/>
          </p:cNvSpPr>
          <p:nvPr userDrawn="1"/>
        </p:nvSpPr>
        <p:spPr bwMode="auto">
          <a:xfrm>
            <a:off x="2125106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79"/>
          <p:cNvSpPr>
            <a:spLocks/>
          </p:cNvSpPr>
          <p:nvPr userDrawn="1"/>
        </p:nvSpPr>
        <p:spPr bwMode="auto">
          <a:xfrm>
            <a:off x="2086889" y="-411"/>
            <a:ext cx="1995233" cy="3552176"/>
          </a:xfrm>
          <a:custGeom>
            <a:avLst/>
            <a:gdLst/>
            <a:ahLst/>
            <a:cxnLst>
              <a:cxn ang="0">
                <a:pos x="936" y="0"/>
              </a:cxn>
              <a:cxn ang="0">
                <a:pos x="936" y="0"/>
              </a:cxn>
              <a:cxn ang="0">
                <a:pos x="0" y="2228"/>
              </a:cxn>
              <a:cxn ang="0">
                <a:pos x="609" y="2228"/>
              </a:cxn>
              <a:cxn ang="0">
                <a:pos x="1253" y="736"/>
              </a:cxn>
              <a:cxn ang="0">
                <a:pos x="936" y="0"/>
              </a:cxn>
            </a:cxnLst>
            <a:rect l="0" t="0" r="r" b="b"/>
            <a:pathLst>
              <a:path w="1253" h="2228">
                <a:moveTo>
                  <a:pt x="936" y="0"/>
                </a:moveTo>
                <a:lnTo>
                  <a:pt x="936" y="0"/>
                </a:lnTo>
                <a:lnTo>
                  <a:pt x="0" y="2228"/>
                </a:lnTo>
                <a:lnTo>
                  <a:pt x="609" y="2228"/>
                </a:lnTo>
                <a:lnTo>
                  <a:pt x="1253" y="736"/>
                </a:lnTo>
                <a:lnTo>
                  <a:pt x="93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80"/>
          <p:cNvSpPr>
            <a:spLocks/>
          </p:cNvSpPr>
          <p:nvPr userDrawn="1"/>
        </p:nvSpPr>
        <p:spPr bwMode="auto">
          <a:xfrm>
            <a:off x="27445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81"/>
          <p:cNvSpPr>
            <a:spLocks/>
          </p:cNvSpPr>
          <p:nvPr userDrawn="1"/>
        </p:nvSpPr>
        <p:spPr bwMode="auto">
          <a:xfrm>
            <a:off x="228599" y="-411"/>
            <a:ext cx="3348743" cy="3552176"/>
          </a:xfrm>
          <a:custGeom>
            <a:avLst/>
            <a:gdLst/>
            <a:ahLst/>
            <a:cxnLst>
              <a:cxn ang="0">
                <a:pos x="2103" y="0"/>
              </a:cxn>
              <a:cxn ang="0">
                <a:pos x="940" y="0"/>
              </a:cxn>
              <a:cxn ang="0">
                <a:pos x="0" y="2228"/>
              </a:cxn>
              <a:cxn ang="0">
                <a:pos x="1167" y="2228"/>
              </a:cxn>
              <a:cxn ang="0">
                <a:pos x="2103" y="0"/>
              </a:cxn>
            </a:cxnLst>
            <a:rect l="0" t="0" r="r" b="b"/>
            <a:pathLst>
              <a:path w="2103" h="2228">
                <a:moveTo>
                  <a:pt x="2103" y="0"/>
                </a:moveTo>
                <a:lnTo>
                  <a:pt x="940" y="0"/>
                </a:lnTo>
                <a:lnTo>
                  <a:pt x="0" y="2228"/>
                </a:lnTo>
                <a:lnTo>
                  <a:pt x="1167" y="2228"/>
                </a:lnTo>
                <a:lnTo>
                  <a:pt x="2103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3" name="Picture 62" descr="NOMURA_A4_PMS_1797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34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50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746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3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41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42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896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97200" y="57600"/>
            <a:ext cx="5555120" cy="720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b="1" baseline="0" dirty="0" smtClean="0">
                <a:ea typeface="MS PGothic" pitchFamily="34" charset="-128"/>
              </a:rPr>
              <a:t>Table of contents</a:t>
            </a:r>
            <a:endParaRPr lang="en-GB" sz="1800" b="1" baseline="0" dirty="0">
              <a:ea typeface="MS PGothic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700" i="1" baseline="0">
                <a:ea typeface="MS PGothic" pitchFamily="34" charset="-128"/>
              </a:defRPr>
            </a:lvl1pPr>
          </a:lstStyle>
          <a:p>
            <a:pPr lvl="0"/>
            <a:r>
              <a:rPr lang="en-GB" dirty="0" smtClean="0"/>
              <a:t>Source / Disclaimer / Annotations: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702676"/>
            <a:ext cx="8649969" cy="477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648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8" y="1900800"/>
            <a:ext cx="8649969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50000"/>
              <a:buFontTx/>
              <a:buNone/>
              <a:tabLst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7188" indent="-177800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Arial" pitchFamily="34" charset="0"/>
              <a:buChar char="–"/>
              <a:defRPr lang="en-US" sz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36575" indent="-1793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US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fontAlgn="base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200"/>
              <a:buFont typeface="Symbol"/>
              <a:buChar char="-"/>
              <a:defRPr lang="en-GB" sz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8" y="1684068"/>
            <a:ext cx="8649969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3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5907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4635692" y="1900800"/>
            <a:ext cx="4256862" cy="458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46800" bIns="64800"/>
          <a:lstStyle>
            <a:lvl1pPr marL="0" indent="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79388" indent="-1778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/>
              <a:buChar char="n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355600" indent="-176213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547688" indent="-190500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715963" indent="-166688" algn="l" defTabSz="815780" rtl="0" eaLnBrk="1" fontAlgn="base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Symbol"/>
              <a:buChar char="-"/>
              <a:defRPr lang="en-GB" sz="10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Level 1</a:t>
            </a:r>
          </a:p>
          <a:p>
            <a:pPr lvl="2"/>
            <a:r>
              <a:rPr lang="en-GB" dirty="0" smtClean="0"/>
              <a:t>Level 2</a:t>
            </a:r>
          </a:p>
          <a:p>
            <a:pPr lvl="3"/>
            <a:r>
              <a:rPr lang="en-GB" dirty="0" smtClean="0"/>
              <a:t>Level 3</a:t>
            </a:r>
          </a:p>
          <a:p>
            <a:pPr lvl="4"/>
            <a:r>
              <a:rPr lang="en-GB" dirty="0" smtClean="0"/>
              <a:t>Level 4</a:t>
            </a:r>
          </a:p>
        </p:txBody>
      </p:sp>
      <p:sp>
        <p:nvSpPr>
          <p:cNvPr id="17" name="Subheader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45908" y="6525344"/>
            <a:ext cx="7908923" cy="231856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en-GB" sz="700" i="1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228600" lvl="0" indent="-228600" algn="l" defTabSz="957263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GB" dirty="0" smtClean="0"/>
              <a:t>Source / Disclaimer / Annotations: </a:t>
            </a:r>
          </a:p>
        </p:txBody>
      </p:sp>
      <p:sp>
        <p:nvSpPr>
          <p:cNvPr id="10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25344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F96A6800-FFF6-4ED7-8C1A-BE1D2596D2A3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907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4635714" y="1684068"/>
            <a:ext cx="4256862" cy="216000"/>
          </a:xfrm>
          <a:prstGeom prst="callout1">
            <a:avLst>
              <a:gd name="adj1" fmla="val 100536"/>
              <a:gd name="adj2" fmla="val 99996"/>
              <a:gd name="adj3" fmla="val 100706"/>
              <a:gd name="adj4" fmla="val 0"/>
            </a:avLst>
          </a:prstGeom>
          <a:noFill/>
          <a:ln w="19050">
            <a:solidFill>
              <a:schemeClr val="accent2"/>
            </a:solidFill>
            <a:headEnd/>
            <a:tailEnd/>
          </a:ln>
        </p:spPr>
        <p:txBody>
          <a:bodyPr lIns="0" tIns="0" rIns="0" bIns="36000" anchor="b" anchorCtr="0"/>
          <a:lstStyle>
            <a:lvl1pPr marL="0" indent="0" algn="l" defTabSz="81578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  <a:defRPr lang="en-US" sz="1200" b="1" kern="120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marL="0" lvl="0" indent="0" algn="l" defTabSz="81578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None/>
            </a:pPr>
            <a:r>
              <a:rPr lang="en-US" dirty="0" smtClean="0"/>
              <a:t>Title bar</a:t>
            </a:r>
          </a:p>
        </p:txBody>
      </p:sp>
      <p:sp>
        <p:nvSpPr>
          <p:cNvPr id="11" name="Slide Header Placeholder"/>
          <p:cNvSpPr txBox="1">
            <a:spLocks/>
          </p:cNvSpPr>
          <p:nvPr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45908" y="1051200"/>
            <a:ext cx="8649969" cy="576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defRPr sz="1400" b="1" baseline="0">
                <a:latin typeface="+mj-lt"/>
                <a:ea typeface="MS PGothic" pitchFamily="34" charset="-128"/>
              </a:defRPr>
            </a:lvl1pPr>
          </a:lstStyle>
          <a:p>
            <a:pPr lvl="0"/>
            <a:r>
              <a:rPr lang="en-US" dirty="0" smtClean="0"/>
              <a:t>Subheading text (optional)</a:t>
            </a:r>
            <a:br>
              <a:rPr lang="en-US" dirty="0" smtClean="0"/>
            </a:br>
            <a:r>
              <a:rPr lang="en-US" dirty="0" smtClean="0"/>
              <a:t>Subheading text (optional)</a:t>
            </a:r>
          </a:p>
        </p:txBody>
      </p:sp>
      <p:sp>
        <p:nvSpPr>
          <p:cNvPr id="16" name="Slide Header Placeholder"/>
          <p:cNvSpPr txBox="1">
            <a:spLocks/>
          </p:cNvSpPr>
          <p:nvPr userDrawn="1"/>
        </p:nvSpPr>
        <p:spPr>
          <a:xfrm>
            <a:off x="1897200" y="58138"/>
            <a:ext cx="5554800" cy="720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57263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en-GB" sz="1800" b="1" baseline="0" dirty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</a:lstStyle>
          <a:p>
            <a:pPr marL="0" marR="0" lvl="0" indent="0" algn="l" defTabSz="957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Arial Unicode MS" pitchFamily="34" charset="-128"/>
              </a:rPr>
              <a:t>Main text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lide Number Placeholder"/>
          <p:cNvSpPr>
            <a:spLocks noGrp="1"/>
          </p:cNvSpPr>
          <p:nvPr>
            <p:ph type="ftr" sz="quarter" idx="3"/>
          </p:nvPr>
        </p:nvSpPr>
        <p:spPr>
          <a:xfrm>
            <a:off x="8154831" y="6580800"/>
            <a:ext cx="734548" cy="230400"/>
          </a:xfrm>
          <a:prstGeom prst="rect">
            <a:avLst/>
          </a:prstGeom>
        </p:spPr>
        <p:txBody>
          <a:bodyPr lIns="0" tIns="0" rIns="18000" bIns="1800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177" name="Picture 176" descr="NOMURA_A4_PMS_1797.emf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17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45"/>
          <p:cNvSpPr>
            <a:spLocks noChangeAspect="1"/>
          </p:cNvSpPr>
          <p:nvPr/>
        </p:nvSpPr>
        <p:spPr bwMode="auto">
          <a:xfrm>
            <a:off x="1522729" y="0"/>
            <a:ext cx="7626008" cy="842400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81" y="265"/>
              </a:cxn>
              <a:cxn ang="0">
                <a:pos x="2399" y="265"/>
              </a:cxn>
              <a:cxn ang="0">
                <a:pos x="2399" y="0"/>
              </a:cxn>
              <a:cxn ang="0">
                <a:pos x="37" y="0"/>
              </a:cxn>
              <a:cxn ang="0">
                <a:pos x="0" y="85"/>
              </a:cxn>
            </a:cxnLst>
            <a:rect l="0" t="0" r="r" b="b"/>
            <a:pathLst>
              <a:path w="2399" h="265">
                <a:moveTo>
                  <a:pt x="0" y="85"/>
                </a:moveTo>
                <a:cubicBezTo>
                  <a:pt x="27" y="145"/>
                  <a:pt x="54" y="205"/>
                  <a:pt x="81" y="265"/>
                </a:cubicBezTo>
                <a:cubicBezTo>
                  <a:pt x="2399" y="265"/>
                  <a:pt x="2399" y="265"/>
                  <a:pt x="2399" y="265"/>
                </a:cubicBezTo>
                <a:cubicBezTo>
                  <a:pt x="2399" y="0"/>
                  <a:pt x="2399" y="0"/>
                  <a:pt x="23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5" y="28"/>
                  <a:pt x="12" y="57"/>
                  <a:pt x="0" y="85"/>
                </a:cubicBezTo>
                <a:close/>
              </a:path>
            </a:pathLst>
          </a:custGeom>
          <a:solidFill>
            <a:srgbClr val="C1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NOMURA_A4_PMS_1797.emf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 bwMode="white">
          <a:xfrm>
            <a:off x="7599212" y="306904"/>
            <a:ext cx="1260000" cy="222805"/>
          </a:xfrm>
          <a:prstGeom prst="rect">
            <a:avLst/>
          </a:prstGeom>
        </p:spPr>
      </p:pic>
      <p:sp>
        <p:nvSpPr>
          <p:cNvPr id="29" name="Freeform 7"/>
          <p:cNvSpPr>
            <a:spLocks/>
          </p:cNvSpPr>
          <p:nvPr/>
        </p:nvSpPr>
        <p:spPr bwMode="auto">
          <a:xfrm>
            <a:off x="1349692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  <a:close/>
              </a:path>
            </a:pathLst>
          </a:custGeom>
          <a:solidFill>
            <a:srgbClr val="D5D5D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1344930" y="396875"/>
            <a:ext cx="325438" cy="446088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9"/>
              </a:cxn>
              <a:cxn ang="0">
                <a:pos x="48" y="281"/>
              </a:cxn>
              <a:cxn ang="0">
                <a:pos x="205" y="281"/>
              </a:cxn>
              <a:cxn ang="0">
                <a:pos x="77" y="0"/>
              </a:cxn>
            </a:cxnLst>
            <a:rect l="0" t="0" r="r" b="b"/>
            <a:pathLst>
              <a:path w="205" h="281">
                <a:moveTo>
                  <a:pt x="77" y="0"/>
                </a:moveTo>
                <a:lnTo>
                  <a:pt x="0" y="179"/>
                </a:lnTo>
                <a:lnTo>
                  <a:pt x="48" y="281"/>
                </a:lnTo>
                <a:lnTo>
                  <a:pt x="205" y="281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1305242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10"/>
          <p:cNvSpPr>
            <a:spLocks/>
          </p:cNvSpPr>
          <p:nvPr/>
        </p:nvSpPr>
        <p:spPr bwMode="auto">
          <a:xfrm>
            <a:off x="1300480" y="0"/>
            <a:ext cx="222250" cy="39687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0" y="0"/>
              </a:cxn>
              <a:cxn ang="0">
                <a:pos x="0" y="6"/>
              </a:cxn>
              <a:cxn ang="0">
                <a:pos x="105" y="250"/>
              </a:cxn>
              <a:cxn ang="0">
                <a:pos x="140" y="170"/>
              </a:cxn>
              <a:cxn ang="0">
                <a:pos x="67" y="0"/>
              </a:cxn>
            </a:cxnLst>
            <a:rect l="0" t="0" r="r" b="b"/>
            <a:pathLst>
              <a:path w="140" h="250">
                <a:moveTo>
                  <a:pt x="67" y="0"/>
                </a:moveTo>
                <a:lnTo>
                  <a:pt x="0" y="0"/>
                </a:lnTo>
                <a:lnTo>
                  <a:pt x="0" y="6"/>
                </a:lnTo>
                <a:lnTo>
                  <a:pt x="105" y="250"/>
                </a:lnTo>
                <a:lnTo>
                  <a:pt x="140" y="170"/>
                </a:lnTo>
                <a:lnTo>
                  <a:pt x="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1"/>
          <p:cNvSpPr>
            <a:spLocks/>
          </p:cNvSpPr>
          <p:nvPr/>
        </p:nvSpPr>
        <p:spPr bwMode="auto">
          <a:xfrm>
            <a:off x="943292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933768" y="284163"/>
            <a:ext cx="411163" cy="558800"/>
          </a:xfrm>
          <a:custGeom>
            <a:avLst/>
            <a:gdLst/>
            <a:ahLst/>
            <a:cxnLst>
              <a:cxn ang="0">
                <a:pos x="154" y="0"/>
              </a:cxn>
              <a:cxn ang="0">
                <a:pos x="0" y="352"/>
              </a:cxn>
              <a:cxn ang="0">
                <a:pos x="215" y="352"/>
              </a:cxn>
              <a:cxn ang="0">
                <a:pos x="259" y="250"/>
              </a:cxn>
              <a:cxn ang="0">
                <a:pos x="154" y="0"/>
              </a:cxn>
            </a:cxnLst>
            <a:rect l="0" t="0" r="r" b="b"/>
            <a:pathLst>
              <a:path w="259" h="352">
                <a:moveTo>
                  <a:pt x="154" y="0"/>
                </a:moveTo>
                <a:lnTo>
                  <a:pt x="0" y="352"/>
                </a:lnTo>
                <a:lnTo>
                  <a:pt x="215" y="352"/>
                </a:lnTo>
                <a:lnTo>
                  <a:pt x="259" y="250"/>
                </a:lnTo>
                <a:lnTo>
                  <a:pt x="15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3"/>
          <p:cNvSpPr>
            <a:spLocks/>
          </p:cNvSpPr>
          <p:nvPr/>
        </p:nvSpPr>
        <p:spPr bwMode="auto">
          <a:xfrm>
            <a:off x="273366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14"/>
          <p:cNvSpPr>
            <a:spLocks/>
          </p:cNvSpPr>
          <p:nvPr/>
        </p:nvSpPr>
        <p:spPr bwMode="auto">
          <a:xfrm>
            <a:off x="259080" y="0"/>
            <a:ext cx="796925" cy="842963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224" y="0"/>
              </a:cxn>
              <a:cxn ang="0">
                <a:pos x="0" y="531"/>
              </a:cxn>
              <a:cxn ang="0">
                <a:pos x="275" y="531"/>
              </a:cxn>
              <a:cxn ang="0">
                <a:pos x="502" y="0"/>
              </a:cxn>
            </a:cxnLst>
            <a:rect l="0" t="0" r="r" b="b"/>
            <a:pathLst>
              <a:path w="502" h="531">
                <a:moveTo>
                  <a:pt x="502" y="0"/>
                </a:moveTo>
                <a:lnTo>
                  <a:pt x="224" y="0"/>
                </a:lnTo>
                <a:lnTo>
                  <a:pt x="0" y="531"/>
                </a:lnTo>
                <a:lnTo>
                  <a:pt x="275" y="531"/>
                </a:lnTo>
                <a:lnTo>
                  <a:pt x="50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15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16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  <a:cxn ang="0">
                <a:pos x="0" y="0"/>
              </a:cxn>
            </a:cxnLst>
            <a:rect l="0" t="0" r="r" b="b"/>
            <a:pathLst>
              <a:path w="147" h="170">
                <a:moveTo>
                  <a:pt x="0" y="0"/>
                </a:moveTo>
                <a:lnTo>
                  <a:pt x="73" y="170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17"/>
          <p:cNvSpPr>
            <a:spLocks/>
          </p:cNvSpPr>
          <p:nvPr/>
        </p:nvSpPr>
        <p:spPr bwMode="auto">
          <a:xfrm>
            <a:off x="1409224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  <a:close/>
              </a:path>
            </a:pathLst>
          </a:custGeom>
          <a:solidFill>
            <a:srgbClr val="9B9B9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18"/>
          <p:cNvSpPr>
            <a:spLocks/>
          </p:cNvSpPr>
          <p:nvPr/>
        </p:nvSpPr>
        <p:spPr bwMode="auto">
          <a:xfrm>
            <a:off x="1406843" y="0"/>
            <a:ext cx="233363" cy="269875"/>
          </a:xfrm>
          <a:custGeom>
            <a:avLst/>
            <a:gdLst/>
            <a:ahLst/>
            <a:cxnLst>
              <a:cxn ang="0">
                <a:pos x="147" y="0"/>
              </a:cxn>
              <a:cxn ang="0">
                <a:pos x="0" y="0"/>
              </a:cxn>
              <a:cxn ang="0">
                <a:pos x="73" y="170"/>
              </a:cxn>
              <a:cxn ang="0">
                <a:pos x="147" y="0"/>
              </a:cxn>
            </a:cxnLst>
            <a:rect l="0" t="0" r="r" b="b"/>
            <a:pathLst>
              <a:path w="147" h="170">
                <a:moveTo>
                  <a:pt x="147" y="0"/>
                </a:moveTo>
                <a:lnTo>
                  <a:pt x="0" y="0"/>
                </a:lnTo>
                <a:lnTo>
                  <a:pt x="73" y="170"/>
                </a:lnTo>
                <a:lnTo>
                  <a:pt x="14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19"/>
          <p:cNvSpPr>
            <a:spLocks/>
          </p:cNvSpPr>
          <p:nvPr/>
        </p:nvSpPr>
        <p:spPr bwMode="auto">
          <a:xfrm>
            <a:off x="1185386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1178243" y="9525"/>
            <a:ext cx="288925" cy="671513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0" y="173"/>
              </a:cxn>
              <a:cxn ang="0">
                <a:pos x="105" y="423"/>
              </a:cxn>
              <a:cxn ang="0">
                <a:pos x="182" y="244"/>
              </a:cxn>
              <a:cxn ang="0">
                <a:pos x="77" y="0"/>
              </a:cxn>
            </a:cxnLst>
            <a:rect l="0" t="0" r="r" b="b"/>
            <a:pathLst>
              <a:path w="182" h="423">
                <a:moveTo>
                  <a:pt x="77" y="0"/>
                </a:moveTo>
                <a:lnTo>
                  <a:pt x="0" y="173"/>
                </a:lnTo>
                <a:lnTo>
                  <a:pt x="105" y="423"/>
                </a:lnTo>
                <a:lnTo>
                  <a:pt x="182" y="244"/>
                </a:lnTo>
                <a:lnTo>
                  <a:pt x="7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21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22"/>
          <p:cNvSpPr>
            <a:spLocks/>
          </p:cNvSpPr>
          <p:nvPr/>
        </p:nvSpPr>
        <p:spPr bwMode="auto">
          <a:xfrm>
            <a:off x="1294130" y="0"/>
            <a:ext cx="6350" cy="952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0" y="0"/>
              </a:cxn>
              <a:cxn ang="0">
                <a:pos x="4" y="6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0" y="0"/>
                </a:lnTo>
                <a:lnTo>
                  <a:pt x="4" y="6"/>
                </a:lnTo>
                <a:lnTo>
                  <a:pt x="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707548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  <a:close/>
              </a:path>
            </a:pathLst>
          </a:custGeom>
          <a:solidFill>
            <a:srgbClr val="ACAC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24"/>
          <p:cNvSpPr>
            <a:spLocks/>
          </p:cNvSpPr>
          <p:nvPr/>
        </p:nvSpPr>
        <p:spPr bwMode="auto">
          <a:xfrm>
            <a:off x="695643" y="0"/>
            <a:ext cx="482600" cy="842963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227" y="0"/>
              </a:cxn>
              <a:cxn ang="0">
                <a:pos x="0" y="531"/>
              </a:cxn>
              <a:cxn ang="0">
                <a:pos x="150" y="531"/>
              </a:cxn>
              <a:cxn ang="0">
                <a:pos x="304" y="179"/>
              </a:cxn>
              <a:cxn ang="0">
                <a:pos x="227" y="0"/>
              </a:cxn>
            </a:cxnLst>
            <a:rect l="0" t="0" r="r" b="b"/>
            <a:pathLst>
              <a:path w="304" h="531">
                <a:moveTo>
                  <a:pt x="227" y="0"/>
                </a:moveTo>
                <a:lnTo>
                  <a:pt x="227" y="0"/>
                </a:lnTo>
                <a:lnTo>
                  <a:pt x="0" y="531"/>
                </a:lnTo>
                <a:lnTo>
                  <a:pt x="150" y="531"/>
                </a:lnTo>
                <a:lnTo>
                  <a:pt x="304" y="179"/>
                </a:lnTo>
                <a:lnTo>
                  <a:pt x="22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>
            <a:off x="1065529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  <a:close/>
              </a:path>
            </a:pathLst>
          </a:custGeom>
          <a:solidFill>
            <a:srgbClr val="9090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26"/>
          <p:cNvSpPr>
            <a:spLocks/>
          </p:cNvSpPr>
          <p:nvPr/>
        </p:nvSpPr>
        <p:spPr bwMode="auto">
          <a:xfrm>
            <a:off x="1056005" y="0"/>
            <a:ext cx="244475" cy="284163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0"/>
              </a:cxn>
              <a:cxn ang="0">
                <a:pos x="77" y="179"/>
              </a:cxn>
              <a:cxn ang="0">
                <a:pos x="154" y="6"/>
              </a:cxn>
              <a:cxn ang="0">
                <a:pos x="150" y="0"/>
              </a:cxn>
            </a:cxnLst>
            <a:rect l="0" t="0" r="r" b="b"/>
            <a:pathLst>
              <a:path w="154" h="179">
                <a:moveTo>
                  <a:pt x="150" y="0"/>
                </a:moveTo>
                <a:lnTo>
                  <a:pt x="0" y="0"/>
                </a:lnTo>
                <a:lnTo>
                  <a:pt x="77" y="179"/>
                </a:lnTo>
                <a:lnTo>
                  <a:pt x="154" y="6"/>
                </a:lnTo>
                <a:lnTo>
                  <a:pt x="15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1056005" y="0"/>
            <a:ext cx="1588" cy="1588"/>
          </a:xfrm>
          <a:prstGeom prst="rect">
            <a:avLst/>
          </a:prstGeom>
          <a:solidFill>
            <a:srgbClr val="ACAC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28"/>
          <p:cNvSpPr>
            <a:spLocks/>
          </p:cNvSpPr>
          <p:nvPr/>
        </p:nvSpPr>
        <p:spPr bwMode="auto">
          <a:xfrm>
            <a:off x="1056005" y="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</p:sldLayoutIdLst>
  <p:hf hdr="0" dt="0"/>
  <p:txStyles>
    <p:titleStyle>
      <a:lvl1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Arial Unicode MS" pitchFamily="34" charset="-128"/>
        </a:defRPr>
      </a:lvl1pPr>
      <a:lvl2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957263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algn="l" defTabSz="957263" rtl="0" eaLnBrk="1" fontAlgn="base" hangingPunct="1">
        <a:spcBef>
          <a:spcPct val="45000"/>
        </a:spcBef>
        <a:spcAft>
          <a:spcPct val="45000"/>
        </a:spcAft>
        <a:buClr>
          <a:srgbClr val="CC3300"/>
        </a:buClr>
        <a:defRPr sz="1200"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244475" indent="-24288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SzPct val="70000"/>
        <a:buFont typeface="Wingdings" pitchFamily="2" charset="2"/>
        <a:buChar char="n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06400" indent="-160338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547688" indent="-139700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318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11890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6pPr>
      <a:lvl7pPr marL="16462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7pPr>
      <a:lvl8pPr marL="21034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8pPr>
      <a:lvl9pPr marL="2560638" indent="-182563" algn="l" defTabSz="957263" rtl="0" eaLnBrk="1" fontAlgn="base" hangingPunct="1">
        <a:spcBef>
          <a:spcPct val="15000"/>
        </a:spcBef>
        <a:spcAft>
          <a:spcPct val="1500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69726-C9C3-4BFB-AAB7-FD870230E312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21C50-C38F-470E-8793-092B67B4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CF1B-AA98-464A-BC43-48ECCA9DD5B8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1F92669-E9AC-495A-9485-4D654D02948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C9A09-BCAD-4F15-A768-8C4D67E2F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4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Relationship Id="rId6" Type="http://schemas.openxmlformats.org/officeDocument/2006/relationships/hyperlink" Target="http://nvie.com/posts/a-successful-git-branching-model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atlassian.com/continuous-delivery" TargetMode="External"/><Relationship Id="rId3" Type="http://schemas.openxmlformats.org/officeDocument/2006/relationships/hyperlink" Target="http://bit.ly/gitalacarte" TargetMode="External"/><Relationship Id="rId7" Type="http://schemas.openxmlformats.org/officeDocument/2006/relationships/hyperlink" Target="http://www.atlassian.com/gi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www.atlassian.com/git/tutorials/comparing-workflows" TargetMode="External"/><Relationship Id="rId5" Type="http://schemas.openxmlformats.org/officeDocument/2006/relationships/hyperlink" Target="http://github.com/nvie/gitflow" TargetMode="External"/><Relationship Id="rId10" Type="http://schemas.openxmlformats.org/officeDocument/2006/relationships/hyperlink" Target="http://gm-dev-tools.nomura.com/ETCB/confluence/display/JIDOKA/A+swift+introduction+to+established+git+dev+patterns" TargetMode="External"/><Relationship Id="rId4" Type="http://schemas.openxmlformats.org/officeDocument/2006/relationships/hyperlink" Target="http://bit.ly/git-flow-nvie" TargetMode="External"/><Relationship Id="rId9" Type="http://schemas.openxmlformats.org/officeDocument/2006/relationships/hyperlink" Target="https://martinfowler.com/bliki/FeatureBranch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nvie.com/posts/a-successful-git-branching-model/" TargetMode="External"/><Relationship Id="rId3" Type="http://schemas.openxmlformats.org/officeDocument/2006/relationships/hyperlink" Target="https://en.wikipedia.org/wiki/Ron_Jeffries" TargetMode="External"/><Relationship Id="rId7" Type="http://schemas.openxmlformats.org/officeDocument/2006/relationships/hyperlink" Target="https://martinfowler.com/bliki/FeatureBranch.html" TargetMode="External"/><Relationship Id="rId2" Type="http://schemas.openxmlformats.org/officeDocument/2006/relationships/hyperlink" Target="https://en.wikipedia.org/wiki/Kent_Bec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ruiseControl" TargetMode="External"/><Relationship Id="rId5" Type="http://schemas.openxmlformats.org/officeDocument/2006/relationships/hyperlink" Target="https://en.wikipedia.org/wiki/Chrysler_Comprehensive_Compensation_System#Project_history" TargetMode="External"/><Relationship Id="rId4" Type="http://schemas.openxmlformats.org/officeDocument/2006/relationships/hyperlink" Target="https://en.wikipedia.org/wiki/Extreme_Programm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Victor Grazi - DevOps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 smtClean="0"/>
              <a:t>Git Branching Strategies</a:t>
            </a:r>
            <a:endParaRPr lang="en-US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9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 bwMode="auto">
          <a:xfrm>
            <a:off x="4641348" y="5717847"/>
            <a:ext cx="3532250" cy="1053747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9</a:t>
            </a:fld>
            <a:endParaRPr lang="en-GB" dirty="0"/>
          </a:p>
        </p:txBody>
      </p:sp>
      <p:sp>
        <p:nvSpPr>
          <p:cNvPr id="4" name="AutoShape 2" descr="Image result for reb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rebas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41"/>
          <p:cNvCxnSpPr>
            <a:stCxn id="47" idx="0"/>
          </p:cNvCxnSpPr>
          <p:nvPr/>
        </p:nvCxnSpPr>
        <p:spPr bwMode="auto">
          <a:xfrm>
            <a:off x="5474604" y="2327639"/>
            <a:ext cx="0" cy="310777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6762699" y="1092859"/>
            <a:ext cx="7620" cy="434255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5205858" y="4376310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205858" y="369341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5205858" y="301052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220571" y="232763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m</a:t>
            </a:r>
            <a:r>
              <a:rPr lang="en-US" sz="2000" b="1" dirty="0">
                <a:latin typeface="Arial" charset="0"/>
              </a:rPr>
              <a:t>4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508666" y="317054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Arrow Connector 50"/>
          <p:cNvCxnSpPr>
            <a:stCxn id="45" idx="3"/>
            <a:endCxn id="48" idx="1"/>
          </p:cNvCxnSpPr>
          <p:nvPr/>
        </p:nvCxnSpPr>
        <p:spPr bwMode="auto">
          <a:xfrm flipV="1">
            <a:off x="5713924" y="3416067"/>
            <a:ext cx="794742" cy="52287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2475083" y="177360"/>
            <a:ext cx="283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Cherry-pick</a:t>
            </a:r>
            <a:endParaRPr lang="en-US" sz="3600" dirty="0"/>
          </a:p>
        </p:txBody>
      </p:sp>
      <p:sp>
        <p:nvSpPr>
          <p:cNvPr id="71" name="Rectangle 70"/>
          <p:cNvSpPr/>
          <p:nvPr/>
        </p:nvSpPr>
        <p:spPr bwMode="auto">
          <a:xfrm>
            <a:off x="6516286" y="255332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516286" y="193610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6797040" y="537320"/>
            <a:ext cx="609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’</a:t>
            </a:r>
            <a:endParaRPr lang="en-US" sz="900" dirty="0" smtClean="0"/>
          </a:p>
          <a:p>
            <a:endParaRPr lang="en-US" sz="1200" dirty="0" smtClean="0"/>
          </a:p>
          <a:p>
            <a:r>
              <a:rPr lang="en-US" sz="2800" dirty="0" smtClean="0"/>
              <a:t>’</a:t>
            </a:r>
            <a:endParaRPr lang="en-US" sz="1100" dirty="0"/>
          </a:p>
          <a:p>
            <a:endParaRPr lang="en-US" sz="1100" dirty="0"/>
          </a:p>
          <a:p>
            <a:r>
              <a:rPr lang="en-US" sz="2800" dirty="0" smtClean="0"/>
              <a:t>’</a:t>
            </a:r>
            <a:endParaRPr lang="en-US" sz="2800" dirty="0"/>
          </a:p>
        </p:txBody>
      </p:sp>
      <p:sp>
        <p:nvSpPr>
          <p:cNvPr id="81" name="Rectangle 80"/>
          <p:cNvSpPr/>
          <p:nvPr/>
        </p:nvSpPr>
        <p:spPr>
          <a:xfrm>
            <a:off x="4641862" y="5699702"/>
            <a:ext cx="35317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checkout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my-branch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rebase master</a:t>
            </a:r>
            <a:endPara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861352" y="5090901"/>
            <a:ext cx="11309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6111295" y="5088630"/>
            <a:ext cx="1655783" cy="4690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my-branch</a:t>
            </a:r>
            <a:endParaRPr lang="en-US" sz="2400" dirty="0"/>
          </a:p>
        </p:txBody>
      </p:sp>
      <p:cxnSp>
        <p:nvCxnSpPr>
          <p:cNvPr id="87" name="Straight Arrow Connector 86"/>
          <p:cNvCxnSpPr/>
          <p:nvPr/>
        </p:nvCxnSpPr>
        <p:spPr bwMode="auto">
          <a:xfrm>
            <a:off x="498727" y="1039778"/>
            <a:ext cx="0" cy="456400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chemeClr val="tx1"/>
            </a:solidFill>
            <a:prstDash val="dash"/>
            <a:round/>
            <a:headEnd type="stealth" w="med" len="med"/>
            <a:tailEnd type="non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 rot="10800000">
            <a:off x="-39138" y="2883922"/>
            <a:ext cx="461665" cy="731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857375" y="1121434"/>
            <a:ext cx="3228975" cy="232320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Under Construction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49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2"/>
                            </p:stCondLst>
                            <p:childTnLst>
                              <p:par>
                                <p:cTn id="1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0.20833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18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5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8" grpId="0" animBg="1"/>
      <p:bldP spid="48" grpId="1" animBg="1"/>
      <p:bldP spid="71" grpId="0" animBg="1"/>
      <p:bldP spid="71" grpId="1" animBg="1"/>
      <p:bldP spid="72" grpId="0" animBg="1"/>
      <p:bldP spid="72" grpId="1" animBg="1"/>
      <p:bldP spid="71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990600"/>
            <a:ext cx="8649969" cy="4777324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You’re building a new application feature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some work on a feature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branch for that feature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more work on that branch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Stuff happens…. need to work on a critical prod issue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Checkout prod branch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 branch for the fix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Test, merge, release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Switch back to the original branch and continue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129551" y="228601"/>
            <a:ext cx="4882682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Why Branch?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2492683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990600"/>
            <a:ext cx="8649969" cy="4777324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Or, you’re working on a feature, 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 don’t want to push it to mainline until it is relatively stable, 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 do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want to commit frequently.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129551" y="228601"/>
            <a:ext cx="4882682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Why Branch?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594162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756" y="1371600"/>
            <a:ext cx="8528488" cy="35892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“Everyone commits to the mainline every day.”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(The fundamental rule of continuous integration)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Resolve code conflicts early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let different branches generate the same snapshot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version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Git is not just a VCS, it is a development tool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28600" y="838200"/>
            <a:ext cx="8786911" cy="576000"/>
          </a:xfrm>
        </p:spPr>
        <p:txBody>
          <a:bodyPr/>
          <a:lstStyle/>
          <a:p>
            <a:r>
              <a:rPr lang="en-US" sz="2400" dirty="0" smtClean="0"/>
              <a:t>Requirements of Collaborative Development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8433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908" y="1066800"/>
            <a:ext cx="8649969" cy="4777324"/>
          </a:xfrm>
        </p:spPr>
        <p:txBody>
          <a:bodyPr/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Does you current strategy work? If it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ain’t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broke, don’t fix it!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otherwise…. consider – what’s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broken, make small change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then look again!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Number of active 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Team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Degree of 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Regional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Volatility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Modularization of codebase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5908" y="381000"/>
            <a:ext cx="8649969" cy="576000"/>
          </a:xfrm>
        </p:spPr>
        <p:txBody>
          <a:bodyPr/>
          <a:lstStyle/>
          <a:p>
            <a:r>
              <a:rPr lang="en-US" sz="2400" dirty="0" smtClean="0"/>
              <a:t>Which Branching Strategy? Decision points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2483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430947" y="1302635"/>
            <a:ext cx="6504" cy="5046618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 flipV="1">
            <a:off x="4321150" y="1670226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 flipV="1">
            <a:off x="4323151" y="2133600"/>
            <a:ext cx="223128" cy="22317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>
            <a:stCxn id="8" idx="0"/>
            <a:endCxn id="10" idx="4"/>
          </p:cNvCxnSpPr>
          <p:nvPr/>
        </p:nvCxnSpPr>
        <p:spPr bwMode="auto">
          <a:xfrm>
            <a:off x="4434715" y="2356777"/>
            <a:ext cx="0" cy="399439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0" name="Oval 9"/>
          <p:cNvSpPr/>
          <p:nvPr/>
        </p:nvSpPr>
        <p:spPr bwMode="auto">
          <a:xfrm flipV="1">
            <a:off x="4323151" y="2756216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7" idx="0"/>
            <a:endCxn id="8" idx="4"/>
          </p:cNvCxnSpPr>
          <p:nvPr/>
        </p:nvCxnSpPr>
        <p:spPr bwMode="auto">
          <a:xfrm>
            <a:off x="4432714" y="1893403"/>
            <a:ext cx="2001" cy="240197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2" name="Oval 11"/>
          <p:cNvSpPr/>
          <p:nvPr/>
        </p:nvSpPr>
        <p:spPr bwMode="auto">
          <a:xfrm flipV="1">
            <a:off x="4329501" y="5181600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>
            <a:stCxn id="10" idx="0"/>
            <a:endCxn id="31" idx="4"/>
          </p:cNvCxnSpPr>
          <p:nvPr/>
        </p:nvCxnSpPr>
        <p:spPr bwMode="auto">
          <a:xfrm flipH="1">
            <a:off x="4430250" y="2979393"/>
            <a:ext cx="4465" cy="53123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Oval 13"/>
          <p:cNvSpPr/>
          <p:nvPr/>
        </p:nvSpPr>
        <p:spPr bwMode="auto">
          <a:xfrm flipV="1">
            <a:off x="4328623" y="4191000"/>
            <a:ext cx="223128" cy="22317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/>
          <p:cNvCxnSpPr>
            <a:stCxn id="18" idx="0"/>
            <a:endCxn id="12" idx="4"/>
          </p:cNvCxnSpPr>
          <p:nvPr/>
        </p:nvCxnSpPr>
        <p:spPr bwMode="auto">
          <a:xfrm flipH="1">
            <a:off x="4441065" y="4973785"/>
            <a:ext cx="4801" cy="207815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935959" y="847494"/>
            <a:ext cx="989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0"/>
            <a:endCxn id="18" idx="4"/>
          </p:cNvCxnSpPr>
          <p:nvPr/>
        </p:nvCxnSpPr>
        <p:spPr bwMode="auto">
          <a:xfrm>
            <a:off x="4440187" y="4414177"/>
            <a:ext cx="5679" cy="33643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" name="Oval 17"/>
          <p:cNvSpPr/>
          <p:nvPr/>
        </p:nvSpPr>
        <p:spPr bwMode="auto">
          <a:xfrm flipV="1">
            <a:off x="4334302" y="4750608"/>
            <a:ext cx="223128" cy="22317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 bwMode="auto">
          <a:xfrm>
            <a:off x="4441065" y="5404777"/>
            <a:ext cx="1961" cy="538823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637351" y="1608200"/>
            <a:ext cx="0" cy="456400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 rot="10800000">
            <a:off x="3099486" y="3452344"/>
            <a:ext cx="461665" cy="731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6" name="8-Point Star 25"/>
          <p:cNvSpPr/>
          <p:nvPr/>
        </p:nvSpPr>
        <p:spPr bwMode="auto">
          <a:xfrm rot="1820493">
            <a:off x="3912320" y="6048563"/>
            <a:ext cx="1085988" cy="591019"/>
          </a:xfrm>
          <a:prstGeom prst="star8">
            <a:avLst/>
          </a:prstGeom>
          <a:solidFill>
            <a:schemeClr val="accent4">
              <a:lumMod val="90000"/>
              <a:lumOff val="1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Jenkins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944079" y="2743200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latin typeface="Arial" charset="0"/>
              </a:rPr>
              <a:t>Create Release Tag 1.0.0</a:t>
            </a: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4932751" y="4191000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Create Release Tag 1.0.1</a:t>
            </a:r>
          </a:p>
        </p:txBody>
      </p:sp>
      <p:sp>
        <p:nvSpPr>
          <p:cNvPr id="30" name="Rounded Rectangular Callout 29"/>
          <p:cNvSpPr/>
          <p:nvPr/>
        </p:nvSpPr>
        <p:spPr bwMode="auto">
          <a:xfrm>
            <a:off x="4932751" y="5181600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Create Release Tag 1.1.0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42947" y="228600"/>
            <a:ext cx="525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Centralized </a:t>
            </a:r>
            <a:r>
              <a:rPr lang="en-US" sz="2800" dirty="0" smtClean="0"/>
              <a:t>Work (no branches)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 bwMode="auto">
          <a:xfrm flipV="1">
            <a:off x="4318686" y="3510623"/>
            <a:ext cx="223128" cy="223177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/>
          <p:cNvCxnSpPr>
            <a:stCxn id="31" idx="0"/>
            <a:endCxn id="14" idx="4"/>
          </p:cNvCxnSpPr>
          <p:nvPr/>
        </p:nvCxnSpPr>
        <p:spPr bwMode="auto">
          <a:xfrm>
            <a:off x="4430250" y="3733800"/>
            <a:ext cx="9937" cy="45720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3" name="Oval 32"/>
          <p:cNvSpPr/>
          <p:nvPr/>
        </p:nvSpPr>
        <p:spPr bwMode="auto">
          <a:xfrm flipV="1">
            <a:off x="4337623" y="1353060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87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4" grpId="0" animBg="1"/>
      <p:bldP spid="18" grpId="0" animBg="1"/>
      <p:bldP spid="22" grpId="0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2" y="0"/>
            <a:ext cx="9151682" cy="686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915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 txBox="1">
            <a:spLocks noGrp="1"/>
          </p:cNvSpPr>
          <p:nvPr>
            <p:ph sz="half" idx="2"/>
          </p:nvPr>
        </p:nvSpPr>
        <p:spPr>
          <a:xfrm>
            <a:off x="58056" y="-381298"/>
            <a:ext cx="9053163" cy="7025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u="sng" dirty="0" smtClean="0"/>
              <a:t>Merits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Useful for large teams coming off SVN,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not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yet accustomed to the simplicity of Git branching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2000" u="sng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Developers commit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You must pull very frequently (i.e. before every push!) so conflicts are detected early, which is the easiest time for them to be corrected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Master must be stable - developers know that their commits are impacting everyone so it promotes good citizenship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You get continuous integration, there is no confusion about build versions</a:t>
            </a:r>
          </a:p>
          <a:p>
            <a:r>
              <a:rPr lang="en-US" sz="2000" u="sng" dirty="0" smtClean="0"/>
              <a:t>Downside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Difficult to maintain different versions concurrently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Everything is comingled, difficult to review your feature changes in isolation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No feature segregation, difficult to decide which features to include in release and which to defer.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2947" y="228600"/>
            <a:ext cx="525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Centralized </a:t>
            </a:r>
            <a:r>
              <a:rPr lang="en-US" sz="2800" dirty="0" smtClean="0"/>
              <a:t>Work (no branches)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7339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0"/>
            <a:ext cx="902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99361" y="761999"/>
            <a:ext cx="6131547" cy="6021077"/>
            <a:chOff x="1399361" y="4787"/>
            <a:chExt cx="6131547" cy="6778290"/>
          </a:xfrm>
        </p:grpSpPr>
        <p:pic>
          <p:nvPicPr>
            <p:cNvPr id="10" name="Picture 2" descr="https://blog.unreal4u.com/assets/miscelaneo/git-branch-sche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361" y="4787"/>
              <a:ext cx="6131547" cy="668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GitFlow hotfix branch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61" t="5047" b="10450"/>
            <a:stretch/>
          </p:blipFill>
          <p:spPr bwMode="auto">
            <a:xfrm>
              <a:off x="6458421" y="434897"/>
              <a:ext cx="1033347" cy="634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743200" y="4119830"/>
            <a:ext cx="290433" cy="94715"/>
            <a:chOff x="770184" y="3844907"/>
            <a:chExt cx="290433" cy="142875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67" y="3844907"/>
              <a:ext cx="285750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70184" y="3854678"/>
              <a:ext cx="22041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i="1" dirty="0"/>
                <a:t>1.1.0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86352" y="2231226"/>
            <a:ext cx="290433" cy="119633"/>
            <a:chOff x="751136" y="3215432"/>
            <a:chExt cx="290433" cy="18046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19" y="3253018"/>
              <a:ext cx="285750" cy="142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51136" y="3215432"/>
              <a:ext cx="220416" cy="162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i="1" dirty="0" smtClean="0"/>
                <a:t>1.0.1</a:t>
              </a:r>
              <a:endParaRPr lang="en-US" sz="700" b="1" i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75250" y="3822700"/>
            <a:ext cx="290433" cy="107722"/>
            <a:chOff x="820986" y="2840312"/>
            <a:chExt cx="290433" cy="16249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9" y="2841131"/>
              <a:ext cx="285750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820986" y="2840312"/>
              <a:ext cx="220416" cy="162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i="1" dirty="0" smtClean="0"/>
                <a:t>1.1.0</a:t>
              </a:r>
              <a:endParaRPr lang="en-US" sz="700" b="1" i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3764" y="46729"/>
            <a:ext cx="700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GitFlow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by Vincent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Driessen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January 2012</a:t>
            </a:r>
          </a:p>
          <a:p>
            <a:pPr algn="ctr"/>
            <a:r>
              <a:rPr lang="en-US" u="sng" dirty="0">
                <a:solidFill>
                  <a:schemeClr val="accent4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http://nvie.com/posts/a-successful-git-branching-model</a:t>
            </a:r>
            <a:r>
              <a:rPr lang="en-US" u="sng" dirty="0" smtClean="0">
                <a:solidFill>
                  <a:schemeClr val="accent4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u="sng" dirty="0" smtClean="0">
              <a:solidFill>
                <a:schemeClr val="accent4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u="sng" dirty="0" smtClean="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 bwMode="auto">
          <a:xfrm>
            <a:off x="995065" y="1332230"/>
            <a:ext cx="0" cy="456400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 rot="10800000">
            <a:off x="457200" y="2879011"/>
            <a:ext cx="461665" cy="731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133600" y="1304351"/>
            <a:ext cx="0" cy="4921332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743200" y="1304351"/>
            <a:ext cx="0" cy="4921332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89196" y="1179065"/>
            <a:ext cx="6504" cy="5046618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724400" y="1304351"/>
            <a:ext cx="0" cy="4921332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751073" y="1179065"/>
            <a:ext cx="2027" cy="5046618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781800" y="1304351"/>
            <a:ext cx="0" cy="4921332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 flipV="1">
            <a:off x="6670236" y="1219943"/>
            <a:ext cx="223128" cy="223177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>
            <a:stCxn id="32" idx="2"/>
            <a:endCxn id="47" idx="6"/>
          </p:cNvCxnSpPr>
          <p:nvPr/>
        </p:nvCxnSpPr>
        <p:spPr bwMode="auto">
          <a:xfrm flipH="1">
            <a:off x="3814884" y="1331531"/>
            <a:ext cx="2855352" cy="104287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7" name="Oval 46"/>
          <p:cNvSpPr/>
          <p:nvPr/>
        </p:nvSpPr>
        <p:spPr bwMode="auto">
          <a:xfrm flipV="1">
            <a:off x="3591756" y="1324230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/>
          <p:cNvCxnSpPr>
            <a:stCxn id="47" idx="1"/>
            <a:endCxn id="71" idx="6"/>
          </p:cNvCxnSpPr>
          <p:nvPr/>
        </p:nvCxnSpPr>
        <p:spPr bwMode="auto">
          <a:xfrm flipH="1">
            <a:off x="2847144" y="1514723"/>
            <a:ext cx="777288" cy="454495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1" name="Oval 70"/>
          <p:cNvSpPr/>
          <p:nvPr/>
        </p:nvSpPr>
        <p:spPr bwMode="auto">
          <a:xfrm flipV="1">
            <a:off x="2624016" y="1857630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Arrow Connector 71"/>
          <p:cNvCxnSpPr>
            <a:stCxn id="71" idx="0"/>
            <a:endCxn id="73" idx="4"/>
          </p:cNvCxnSpPr>
          <p:nvPr/>
        </p:nvCxnSpPr>
        <p:spPr bwMode="auto">
          <a:xfrm>
            <a:off x="2735580" y="2080807"/>
            <a:ext cx="0" cy="82748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3" name="Oval 72"/>
          <p:cNvSpPr/>
          <p:nvPr/>
        </p:nvSpPr>
        <p:spPr bwMode="auto">
          <a:xfrm flipV="1">
            <a:off x="2624016" y="2908288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066800" y="2202478"/>
            <a:ext cx="762000" cy="493352"/>
          </a:xfrm>
          <a:prstGeom prst="wedgeRoundRectCallout">
            <a:avLst>
              <a:gd name="adj1" fmla="val 63500"/>
              <a:gd name="adj2" fmla="val -12934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Feature for future release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 flipV="1">
            <a:off x="2014416" y="1552830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/>
          <p:cNvCxnSpPr>
            <a:stCxn id="96" idx="0"/>
            <a:endCxn id="98" idx="4"/>
          </p:cNvCxnSpPr>
          <p:nvPr/>
        </p:nvCxnSpPr>
        <p:spPr bwMode="auto">
          <a:xfrm>
            <a:off x="2125980" y="1776007"/>
            <a:ext cx="0" cy="20115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98" name="Oval 97"/>
          <p:cNvSpPr/>
          <p:nvPr/>
        </p:nvSpPr>
        <p:spPr bwMode="auto">
          <a:xfrm flipV="1">
            <a:off x="2014416" y="1977157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Arrow Connector 98"/>
          <p:cNvCxnSpPr>
            <a:stCxn id="98" idx="0"/>
            <a:endCxn id="100" idx="4"/>
          </p:cNvCxnSpPr>
          <p:nvPr/>
        </p:nvCxnSpPr>
        <p:spPr bwMode="auto">
          <a:xfrm>
            <a:off x="2125980" y="2200334"/>
            <a:ext cx="7620" cy="437636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00" name="Oval 99"/>
          <p:cNvSpPr/>
          <p:nvPr/>
        </p:nvSpPr>
        <p:spPr bwMode="auto">
          <a:xfrm flipV="1">
            <a:off x="2022036" y="2637970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/>
          <p:cNvCxnSpPr>
            <a:stCxn id="47" idx="2"/>
            <a:endCxn id="96" idx="6"/>
          </p:cNvCxnSpPr>
          <p:nvPr/>
        </p:nvCxnSpPr>
        <p:spPr bwMode="auto">
          <a:xfrm flipH="1">
            <a:off x="2237544" y="1435818"/>
            <a:ext cx="1354212" cy="22860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04" name="Straight Arrow Connector 103"/>
          <p:cNvCxnSpPr>
            <a:stCxn id="100" idx="0"/>
            <a:endCxn id="105" idx="4"/>
          </p:cNvCxnSpPr>
          <p:nvPr/>
        </p:nvCxnSpPr>
        <p:spPr bwMode="auto">
          <a:xfrm>
            <a:off x="2133600" y="2861147"/>
            <a:ext cx="0" cy="1592706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05" name="Oval 104"/>
          <p:cNvSpPr/>
          <p:nvPr/>
        </p:nvSpPr>
        <p:spPr bwMode="auto">
          <a:xfrm flipV="1">
            <a:off x="2022036" y="4453853"/>
            <a:ext cx="223128" cy="223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2819400" y="2202113"/>
            <a:ext cx="710731" cy="722317"/>
          </a:xfrm>
          <a:prstGeom prst="wedgeRoundRectCallout">
            <a:avLst>
              <a:gd name="adj1" fmla="val -42110"/>
              <a:gd name="adj2" fmla="val -7136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Major feature for next release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 flipV="1">
            <a:off x="3581400" y="2418999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6" name="Straight Arrow Connector 115"/>
          <p:cNvCxnSpPr>
            <a:stCxn id="115" idx="0"/>
            <a:endCxn id="117" idx="4"/>
          </p:cNvCxnSpPr>
          <p:nvPr/>
        </p:nvCxnSpPr>
        <p:spPr bwMode="auto">
          <a:xfrm>
            <a:off x="3692964" y="2642176"/>
            <a:ext cx="0" cy="399439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17" name="Oval 116"/>
          <p:cNvSpPr/>
          <p:nvPr/>
        </p:nvSpPr>
        <p:spPr bwMode="auto">
          <a:xfrm flipV="1">
            <a:off x="3581400" y="3041615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0" name="Straight Arrow Connector 119"/>
          <p:cNvCxnSpPr>
            <a:stCxn id="47" idx="0"/>
            <a:endCxn id="115" idx="4"/>
          </p:cNvCxnSpPr>
          <p:nvPr/>
        </p:nvCxnSpPr>
        <p:spPr bwMode="auto">
          <a:xfrm flipH="1">
            <a:off x="3692964" y="1547407"/>
            <a:ext cx="10356" cy="871592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23" name="Straight Arrow Connector 122"/>
          <p:cNvCxnSpPr>
            <a:stCxn id="73" idx="6"/>
            <a:endCxn id="117" idx="3"/>
          </p:cNvCxnSpPr>
          <p:nvPr/>
        </p:nvCxnSpPr>
        <p:spPr bwMode="auto">
          <a:xfrm>
            <a:off x="2847144" y="3019876"/>
            <a:ext cx="766932" cy="54423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29" name="Oval 128"/>
          <p:cNvSpPr/>
          <p:nvPr/>
        </p:nvSpPr>
        <p:spPr bwMode="auto">
          <a:xfrm flipV="1">
            <a:off x="3587750" y="4909442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0" name="Straight Arrow Connector 129"/>
          <p:cNvCxnSpPr>
            <a:stCxn id="117" idx="0"/>
            <a:endCxn id="131" idx="4"/>
          </p:cNvCxnSpPr>
          <p:nvPr/>
        </p:nvCxnSpPr>
        <p:spPr bwMode="auto">
          <a:xfrm>
            <a:off x="3692964" y="3264792"/>
            <a:ext cx="5472" cy="65405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31" name="Oval 130"/>
          <p:cNvSpPr/>
          <p:nvPr/>
        </p:nvSpPr>
        <p:spPr bwMode="auto">
          <a:xfrm flipV="1">
            <a:off x="3586872" y="3918842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Arrow Connector 134"/>
          <p:cNvCxnSpPr>
            <a:stCxn id="168" idx="0"/>
            <a:endCxn id="129" idx="4"/>
          </p:cNvCxnSpPr>
          <p:nvPr/>
        </p:nvCxnSpPr>
        <p:spPr bwMode="auto">
          <a:xfrm flipH="1">
            <a:off x="3699314" y="4701627"/>
            <a:ext cx="4801" cy="207815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815025" y="448580"/>
            <a:ext cx="1336431" cy="459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3628" y="448580"/>
            <a:ext cx="12149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develop</a:t>
            </a:r>
          </a:p>
          <a:p>
            <a:pPr algn="ctr"/>
            <a:r>
              <a:rPr lang="en-US" dirty="0" smtClean="0"/>
              <a:t>(unstable)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58603" y="448580"/>
            <a:ext cx="1133194" cy="5978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release</a:t>
            </a:r>
          </a:p>
          <a:p>
            <a:pPr algn="ctr"/>
            <a:r>
              <a:rPr lang="en-US" dirty="0" smtClean="0"/>
              <a:t>branches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38956" y="448580"/>
            <a:ext cx="11044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hotfixes</a:t>
            </a:r>
          </a:p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33747" y="448580"/>
            <a:ext cx="11044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master</a:t>
            </a:r>
          </a:p>
          <a:p>
            <a:pPr algn="ctr"/>
            <a:r>
              <a:rPr lang="en-US" dirty="0" smtClean="0"/>
              <a:t>(stable)</a:t>
            </a:r>
            <a:endParaRPr lang="en-US" dirty="0" smtClean="0"/>
          </a:p>
        </p:txBody>
      </p:sp>
      <p:sp>
        <p:nvSpPr>
          <p:cNvPr id="141" name="Rounded Rectangular Callout 140"/>
          <p:cNvSpPr/>
          <p:nvPr/>
        </p:nvSpPr>
        <p:spPr bwMode="auto">
          <a:xfrm>
            <a:off x="7286791" y="1244316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Tag </a:t>
            </a:r>
            <a:r>
              <a:rPr lang="en-US" sz="1000" b="1" dirty="0" smtClean="0">
                <a:latin typeface="Arial" charset="0"/>
              </a:rPr>
              <a:t>1.0.0 </a:t>
            </a:r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4054362" y="2732287"/>
            <a:ext cx="1061496" cy="448502"/>
          </a:xfrm>
          <a:prstGeom prst="wedgeRoundRectCallout">
            <a:avLst>
              <a:gd name="adj1" fmla="val -1088"/>
              <a:gd name="adj2" fmla="val 9011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Start of release branch for </a:t>
            </a:r>
            <a:r>
              <a:rPr lang="en-US" sz="1000" b="1" dirty="0" smtClean="0">
                <a:latin typeface="Arial" charset="0"/>
              </a:rPr>
              <a:t>1.1.0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Oval 152"/>
          <p:cNvSpPr/>
          <p:nvPr/>
        </p:nvSpPr>
        <p:spPr bwMode="auto">
          <a:xfrm flipV="1">
            <a:off x="4605216" y="3361444"/>
            <a:ext cx="223128" cy="223177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4" name="Straight Arrow Connector 153"/>
          <p:cNvCxnSpPr>
            <a:stCxn id="153" idx="0"/>
            <a:endCxn id="155" idx="4"/>
          </p:cNvCxnSpPr>
          <p:nvPr/>
        </p:nvCxnSpPr>
        <p:spPr bwMode="auto">
          <a:xfrm>
            <a:off x="4716780" y="3584621"/>
            <a:ext cx="0" cy="20115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55" name="Oval 154"/>
          <p:cNvSpPr/>
          <p:nvPr/>
        </p:nvSpPr>
        <p:spPr bwMode="auto">
          <a:xfrm flipV="1">
            <a:off x="4605216" y="3785771"/>
            <a:ext cx="223128" cy="223177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6" name="Straight Arrow Connector 155"/>
          <p:cNvCxnSpPr>
            <a:stCxn id="117" idx="6"/>
            <a:endCxn id="153" idx="2"/>
          </p:cNvCxnSpPr>
          <p:nvPr/>
        </p:nvCxnSpPr>
        <p:spPr bwMode="auto">
          <a:xfrm>
            <a:off x="3804528" y="3153203"/>
            <a:ext cx="800688" cy="319829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045" name="8-Point Star 1044"/>
          <p:cNvSpPr/>
          <p:nvPr/>
        </p:nvSpPr>
        <p:spPr bwMode="auto">
          <a:xfrm rot="1822172">
            <a:off x="3179787" y="6038818"/>
            <a:ext cx="1085988" cy="591019"/>
          </a:xfrm>
          <a:prstGeom prst="star8">
            <a:avLst/>
          </a:prstGeom>
          <a:solidFill>
            <a:schemeClr val="accent4">
              <a:lumMod val="90000"/>
              <a:lumOff val="1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Jenkins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 smtClean="0">
                <a:solidFill>
                  <a:schemeClr val="bg1"/>
                </a:solidFill>
                <a:latin typeface="Arial" charset="0"/>
              </a:rPr>
              <a:t>snapshots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3" name="8-Point Star 162"/>
          <p:cNvSpPr/>
          <p:nvPr/>
        </p:nvSpPr>
        <p:spPr bwMode="auto">
          <a:xfrm rot="1820493">
            <a:off x="6263519" y="6031194"/>
            <a:ext cx="1085988" cy="591019"/>
          </a:xfrm>
          <a:prstGeom prst="star8">
            <a:avLst/>
          </a:prstGeom>
          <a:solidFill>
            <a:schemeClr val="accent4">
              <a:lumMod val="90000"/>
              <a:lumOff val="1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Jenkins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 smtClean="0">
                <a:solidFill>
                  <a:schemeClr val="bg1"/>
                </a:solidFill>
                <a:latin typeface="Arial" charset="0"/>
              </a:rPr>
              <a:t>releases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5052438" y="3636005"/>
            <a:ext cx="891162" cy="481609"/>
          </a:xfrm>
          <a:prstGeom prst="wedgeRoundRectCallout">
            <a:avLst>
              <a:gd name="adj1" fmla="val -70268"/>
              <a:gd name="adj2" fmla="val -340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Bug fixes go directly on ‘release’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7" name="Straight Arrow Connector 166"/>
          <p:cNvCxnSpPr>
            <a:stCxn id="131" idx="0"/>
            <a:endCxn id="168" idx="4"/>
          </p:cNvCxnSpPr>
          <p:nvPr/>
        </p:nvCxnSpPr>
        <p:spPr bwMode="auto">
          <a:xfrm>
            <a:off x="3698436" y="4142019"/>
            <a:ext cx="5679" cy="33643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68" name="Oval 167"/>
          <p:cNvSpPr/>
          <p:nvPr/>
        </p:nvSpPr>
        <p:spPr bwMode="auto">
          <a:xfrm flipV="1">
            <a:off x="3592551" y="4478450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Arrow Connector 170"/>
          <p:cNvCxnSpPr>
            <a:stCxn id="155" idx="0"/>
            <a:endCxn id="172" idx="4"/>
          </p:cNvCxnSpPr>
          <p:nvPr/>
        </p:nvCxnSpPr>
        <p:spPr bwMode="auto">
          <a:xfrm>
            <a:off x="4716780" y="4008948"/>
            <a:ext cx="10356" cy="21344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72" name="Oval 171"/>
          <p:cNvSpPr/>
          <p:nvPr/>
        </p:nvSpPr>
        <p:spPr bwMode="auto">
          <a:xfrm flipV="1">
            <a:off x="4615572" y="4222389"/>
            <a:ext cx="223128" cy="223177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4" name="Straight Arrow Connector 173"/>
          <p:cNvCxnSpPr>
            <a:stCxn id="172" idx="2"/>
            <a:endCxn id="168" idx="5"/>
          </p:cNvCxnSpPr>
          <p:nvPr/>
        </p:nvCxnSpPr>
        <p:spPr bwMode="auto">
          <a:xfrm flipH="1">
            <a:off x="3783003" y="4333977"/>
            <a:ext cx="832569" cy="177157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77" name="Straight Arrow Connector 176"/>
          <p:cNvCxnSpPr>
            <a:stCxn id="155" idx="2"/>
            <a:endCxn id="131" idx="6"/>
          </p:cNvCxnSpPr>
          <p:nvPr/>
        </p:nvCxnSpPr>
        <p:spPr bwMode="auto">
          <a:xfrm flipH="1">
            <a:off x="3810000" y="3897359"/>
            <a:ext cx="795216" cy="13307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0" name="Rounded Rectangular Callout 179"/>
          <p:cNvSpPr/>
          <p:nvPr/>
        </p:nvSpPr>
        <p:spPr bwMode="auto">
          <a:xfrm>
            <a:off x="2333172" y="3290916"/>
            <a:ext cx="1064823" cy="698140"/>
          </a:xfrm>
          <a:prstGeom prst="wedgeRoundRectCallout">
            <a:avLst>
              <a:gd name="adj1" fmla="val 68089"/>
              <a:gd name="adj2" fmla="val 4136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 smtClean="0">
                <a:latin typeface="Arial" charset="0"/>
              </a:rPr>
              <a:t>Bug fixes from ‘release’ are continuously merged back into ‘develop’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 flipV="1">
            <a:off x="6663447" y="4603661"/>
            <a:ext cx="223128" cy="223177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 err="1">
              <a:latin typeface="Arial" charset="0"/>
            </a:endParaRPr>
          </a:p>
        </p:txBody>
      </p:sp>
      <p:cxnSp>
        <p:nvCxnSpPr>
          <p:cNvPr id="186" name="Straight Arrow Connector 185"/>
          <p:cNvCxnSpPr>
            <a:stCxn id="172" idx="6"/>
            <a:endCxn id="185" idx="2"/>
          </p:cNvCxnSpPr>
          <p:nvPr/>
        </p:nvCxnSpPr>
        <p:spPr bwMode="auto">
          <a:xfrm>
            <a:off x="4838700" y="4333977"/>
            <a:ext cx="1824747" cy="381272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9" name="Rounded Rectangular Callout 188"/>
          <p:cNvSpPr/>
          <p:nvPr/>
        </p:nvSpPr>
        <p:spPr bwMode="auto">
          <a:xfrm>
            <a:off x="7100984" y="3398361"/>
            <a:ext cx="1171305" cy="698140"/>
          </a:xfrm>
          <a:prstGeom prst="wedgeRoundRectCallout">
            <a:avLst>
              <a:gd name="adj1" fmla="val -69279"/>
              <a:gd name="adj2" fmla="val 1257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When ready, merge release back into master and develop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 flipV="1">
            <a:off x="5641536" y="4873477"/>
            <a:ext cx="223128" cy="22317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6" name="Rounded Rectangular Callout 195"/>
          <p:cNvSpPr/>
          <p:nvPr/>
        </p:nvSpPr>
        <p:spPr bwMode="auto">
          <a:xfrm>
            <a:off x="7312688" y="4588473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Create Tag </a:t>
            </a:r>
            <a:r>
              <a:rPr lang="en-US" sz="1000" b="1" dirty="0" smtClean="0">
                <a:latin typeface="Arial" charset="0"/>
              </a:rPr>
              <a:t>1.1.0 </a:t>
            </a:r>
            <a:endParaRPr lang="en-US" sz="1000" b="1" dirty="0" smtClean="0"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(Patch release)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4851251" y="5169882"/>
            <a:ext cx="787549" cy="476839"/>
          </a:xfrm>
          <a:prstGeom prst="wedgeRoundRectCallout">
            <a:avLst>
              <a:gd name="adj1" fmla="val 45687"/>
              <a:gd name="adj2" fmla="val -7197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Severe bug fixed</a:t>
            </a:r>
            <a:br>
              <a:rPr lang="en-US" sz="1000" b="1" dirty="0" smtClean="0">
                <a:latin typeface="Arial" charset="0"/>
              </a:rPr>
            </a:br>
            <a:r>
              <a:rPr lang="en-US" sz="1000" b="1" dirty="0" smtClean="0">
                <a:latin typeface="Arial" charset="0"/>
              </a:rPr>
              <a:t>hotfix </a:t>
            </a:r>
            <a:r>
              <a:rPr lang="en-US" sz="1000" b="1" dirty="0" smtClean="0">
                <a:latin typeface="Arial" charset="0"/>
              </a:rPr>
              <a:t>1.1.1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8" name="Straight Arrow Connector 197"/>
          <p:cNvCxnSpPr>
            <a:stCxn id="195" idx="6"/>
            <a:endCxn id="201" idx="2"/>
          </p:cNvCxnSpPr>
          <p:nvPr/>
        </p:nvCxnSpPr>
        <p:spPr bwMode="auto">
          <a:xfrm>
            <a:off x="5864664" y="4985065"/>
            <a:ext cx="808308" cy="292144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01" name="Oval 200"/>
          <p:cNvSpPr/>
          <p:nvPr/>
        </p:nvSpPr>
        <p:spPr bwMode="auto">
          <a:xfrm flipV="1">
            <a:off x="6672972" y="5165621"/>
            <a:ext cx="223128" cy="223177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 err="1">
              <a:latin typeface="Arial" charset="0"/>
            </a:endParaRPr>
          </a:p>
        </p:txBody>
      </p:sp>
      <p:cxnSp>
        <p:nvCxnSpPr>
          <p:cNvPr id="203" name="Straight Arrow Connector 202"/>
          <p:cNvCxnSpPr>
            <a:stCxn id="185" idx="2"/>
            <a:endCxn id="195" idx="6"/>
          </p:cNvCxnSpPr>
          <p:nvPr/>
        </p:nvCxnSpPr>
        <p:spPr bwMode="auto">
          <a:xfrm flipH="1">
            <a:off x="5864664" y="4715249"/>
            <a:ext cx="798783" cy="269816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06" name="Straight Arrow Connector 205"/>
          <p:cNvCxnSpPr>
            <a:stCxn id="195" idx="2"/>
            <a:endCxn id="129" idx="6"/>
          </p:cNvCxnSpPr>
          <p:nvPr/>
        </p:nvCxnSpPr>
        <p:spPr bwMode="auto">
          <a:xfrm flipH="1">
            <a:off x="3810878" y="4985065"/>
            <a:ext cx="1830658" cy="35965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58" name="TextBox 157"/>
          <p:cNvSpPr txBox="1"/>
          <p:nvPr/>
        </p:nvSpPr>
        <p:spPr>
          <a:xfrm>
            <a:off x="3429000" y="-7620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Gitflow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6781800" y="1060014"/>
            <a:ext cx="4192" cy="188016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11" name="Straight Arrow Connector 210"/>
          <p:cNvCxnSpPr>
            <a:stCxn id="105" idx="7"/>
            <a:endCxn id="212" idx="3"/>
          </p:cNvCxnSpPr>
          <p:nvPr/>
        </p:nvCxnSpPr>
        <p:spPr bwMode="auto">
          <a:xfrm>
            <a:off x="2212488" y="4644346"/>
            <a:ext cx="1416218" cy="931647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2" name="Oval 211"/>
          <p:cNvSpPr/>
          <p:nvPr/>
        </p:nvSpPr>
        <p:spPr bwMode="auto">
          <a:xfrm flipV="1">
            <a:off x="3596030" y="5543309"/>
            <a:ext cx="223128" cy="223177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 err="1">
              <a:latin typeface="Arial" charset="0"/>
            </a:endParaRPr>
          </a:p>
        </p:txBody>
      </p:sp>
      <p:cxnSp>
        <p:nvCxnSpPr>
          <p:cNvPr id="216" name="Straight Arrow Connector 215"/>
          <p:cNvCxnSpPr>
            <a:stCxn id="129" idx="0"/>
            <a:endCxn id="212" idx="4"/>
          </p:cNvCxnSpPr>
          <p:nvPr/>
        </p:nvCxnSpPr>
        <p:spPr bwMode="auto">
          <a:xfrm>
            <a:off x="3699314" y="5132619"/>
            <a:ext cx="8280" cy="410690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22" name="Straight Arrow Connector 221"/>
          <p:cNvCxnSpPr>
            <a:stCxn id="212" idx="6"/>
            <a:endCxn id="223" idx="2"/>
          </p:cNvCxnSpPr>
          <p:nvPr/>
        </p:nvCxnSpPr>
        <p:spPr bwMode="auto">
          <a:xfrm>
            <a:off x="3819158" y="5654897"/>
            <a:ext cx="2844288" cy="90635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23" name="Oval 222"/>
          <p:cNvSpPr/>
          <p:nvPr/>
        </p:nvSpPr>
        <p:spPr bwMode="auto">
          <a:xfrm flipV="1">
            <a:off x="6663446" y="5633944"/>
            <a:ext cx="223128" cy="223177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 err="1">
              <a:latin typeface="Arial" charset="0"/>
            </a:endParaRPr>
          </a:p>
        </p:txBody>
      </p:sp>
      <p:cxnSp>
        <p:nvCxnSpPr>
          <p:cNvPr id="226" name="Straight Arrow Connector 225"/>
          <p:cNvCxnSpPr>
            <a:stCxn id="32" idx="0"/>
            <a:endCxn id="185" idx="4"/>
          </p:cNvCxnSpPr>
          <p:nvPr/>
        </p:nvCxnSpPr>
        <p:spPr bwMode="auto">
          <a:xfrm flipH="1">
            <a:off x="6775011" y="1443120"/>
            <a:ext cx="6789" cy="3160541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29" name="Straight Arrow Connector 228"/>
          <p:cNvCxnSpPr>
            <a:stCxn id="185" idx="0"/>
            <a:endCxn id="201" idx="4"/>
          </p:cNvCxnSpPr>
          <p:nvPr/>
        </p:nvCxnSpPr>
        <p:spPr bwMode="auto">
          <a:xfrm>
            <a:off x="6775011" y="4826838"/>
            <a:ext cx="9525" cy="338783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35" name="Straight Arrow Connector 234"/>
          <p:cNvCxnSpPr>
            <a:stCxn id="201" idx="0"/>
            <a:endCxn id="223" idx="4"/>
          </p:cNvCxnSpPr>
          <p:nvPr/>
        </p:nvCxnSpPr>
        <p:spPr bwMode="auto">
          <a:xfrm flipH="1">
            <a:off x="6775010" y="5388798"/>
            <a:ext cx="9526" cy="245146"/>
          </a:xfrm>
          <a:prstGeom prst="straightConnector1">
            <a:avLst/>
          </a:prstGeom>
          <a:solidFill>
            <a:schemeClr val="accent2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81" name="Slide Number Placeholder 3"/>
          <p:cNvSpPr txBox="1">
            <a:spLocks/>
          </p:cNvSpPr>
          <p:nvPr/>
        </p:nvSpPr>
        <p:spPr>
          <a:xfrm>
            <a:off x="6553200" y="623278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7221C50-C38F-470E-8793-092B67B46FF9}" type="slidenum">
              <a:rPr lang="en-US" sz="120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pPr algn="r"/>
              <a:t>18</a:t>
            </a:fld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7292090" y="5173368"/>
            <a:ext cx="1115644" cy="407729"/>
          </a:xfrm>
          <a:prstGeom prst="wedgeRoundRectCallout">
            <a:avLst>
              <a:gd name="adj1" fmla="val -82871"/>
              <a:gd name="adj2" fmla="val -268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latin typeface="Arial" charset="0"/>
              </a:rPr>
              <a:t>Create Tag </a:t>
            </a:r>
            <a:r>
              <a:rPr lang="en-US" sz="1000" b="1" dirty="0" smtClean="0">
                <a:latin typeface="Arial" charset="0"/>
              </a:rPr>
              <a:t>1.1.1 </a:t>
            </a:r>
            <a:endParaRPr lang="en-US" sz="1000" b="1" dirty="0" smtClean="0"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(Patch release)</a:t>
            </a:r>
          </a:p>
        </p:txBody>
      </p:sp>
    </p:spTree>
    <p:extLst>
      <p:ext uri="{BB962C8B-B14F-4D97-AF65-F5344CB8AC3E}">
        <p14:creationId xmlns:p14="http://schemas.microsoft.com/office/powerpoint/2010/main" val="1777973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7" grpId="0" animBg="1"/>
      <p:bldP spid="71" grpId="0" animBg="1"/>
      <p:bldP spid="71" grpId="1" animBg="1"/>
      <p:bldP spid="73" grpId="0" animBg="1"/>
      <p:bldP spid="73" grpId="1" animBg="1"/>
      <p:bldP spid="95" grpId="0" animBg="1"/>
      <p:bldP spid="96" grpId="0" animBg="1"/>
      <p:bldP spid="98" grpId="0" animBg="1"/>
      <p:bldP spid="100" grpId="0" animBg="1"/>
      <p:bldP spid="105" grpId="0" animBg="1"/>
      <p:bldP spid="60" grpId="0" animBg="1"/>
      <p:bldP spid="60" grpId="1" animBg="1"/>
      <p:bldP spid="115" grpId="0" animBg="1"/>
      <p:bldP spid="117" grpId="0" animBg="1"/>
      <p:bldP spid="129" grpId="0" animBg="1"/>
      <p:bldP spid="131" grpId="0" animBg="1"/>
      <p:bldP spid="30" grpId="0"/>
      <p:bldP spid="152" grpId="0" animBg="1"/>
      <p:bldP spid="153" grpId="0" animBg="1"/>
      <p:bldP spid="155" grpId="0" animBg="1"/>
      <p:bldP spid="166" grpId="0" animBg="1"/>
      <p:bldP spid="168" grpId="0" animBg="1"/>
      <p:bldP spid="172" grpId="0" animBg="1"/>
      <p:bldP spid="180" grpId="0" animBg="1"/>
      <p:bldP spid="185" grpId="0" animBg="1"/>
      <p:bldP spid="189" grpId="0" animBg="1"/>
      <p:bldP spid="195" grpId="0" animBg="1"/>
      <p:bldP spid="195" grpId="1" animBg="1"/>
      <p:bldP spid="196" grpId="0" animBg="1"/>
      <p:bldP spid="197" grpId="0" animBg="1"/>
      <p:bldP spid="197" grpId="1" animBg="1"/>
      <p:bldP spid="201" grpId="0" animBg="1"/>
      <p:bldP spid="212" grpId="0" animBg="1"/>
      <p:bldP spid="223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06050" cy="69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54831" y="6523049"/>
            <a:ext cx="734548" cy="230400"/>
          </a:xfrm>
        </p:spPr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1</a:t>
            </a:fld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5908" y="6525344"/>
            <a:ext cx="7908923" cy="231856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 r="38013" b="61648"/>
          <a:stretch/>
        </p:blipFill>
        <p:spPr bwMode="auto">
          <a:xfrm>
            <a:off x="152400" y="381000"/>
            <a:ext cx="4113770" cy="2248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3" r="38013" b="38576"/>
          <a:stretch/>
        </p:blipFill>
        <p:spPr bwMode="auto">
          <a:xfrm>
            <a:off x="1968500" y="2444802"/>
            <a:ext cx="4525147" cy="220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876800" y="4108476"/>
            <a:ext cx="4132469" cy="2203398"/>
            <a:chOff x="4876800" y="4108476"/>
            <a:chExt cx="4132469" cy="220339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424" r="38013" b="14905"/>
            <a:stretch/>
          </p:blipFill>
          <p:spPr bwMode="auto">
            <a:xfrm>
              <a:off x="4876800" y="4108476"/>
              <a:ext cx="4132469" cy="22033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1"/>
            <a:stretch/>
          </p:blipFill>
          <p:spPr bwMode="auto">
            <a:xfrm>
              <a:off x="5114925" y="5686425"/>
              <a:ext cx="10953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234257" y="5334000"/>
            <a:ext cx="3416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Works every time!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04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682" cy="686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012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 txBox="1">
            <a:spLocks noGrp="1"/>
          </p:cNvSpPr>
          <p:nvPr>
            <p:ph sz="half" idx="2"/>
          </p:nvPr>
        </p:nvSpPr>
        <p:spPr>
          <a:xfrm>
            <a:off x="259654" y="696108"/>
            <a:ext cx="8649967" cy="638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Merits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Features are isolated easy to manage your own feature changes in isolation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Easy to maintain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different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versions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Feature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segregation,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lets you decide which features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to include in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release.</a:t>
            </a:r>
            <a:endParaRPr lang="en-US" sz="2800" u="sng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u="sng" dirty="0" smtClean="0"/>
              <a:t>Downside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You lose the notion of continuous integration since changes are maintained on feature branches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Or you build snapshots off every feature branch, causing ambiguous binaries for a given pom version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0639" y="228600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Gitflow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5002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21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Git branching is simple, collaboration is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what you’re doing works, stay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not, tweak it, try it, and revise as necessary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Remember the rules: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Merge to master often to minimize conflicts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Integrate often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 your mainline “master” stable!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Don’t let different branches generate the same snapshot version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 smtClean="0"/>
              <a:t>Summary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296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0"/>
            <a:ext cx="902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7270"/>
            <a:ext cx="8229600" cy="780687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1C50-C38F-470E-8793-092B67B46FF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2212" y="1732169"/>
            <a:ext cx="8099577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Git Workflows a la carte - </a:t>
            </a:r>
            <a:r>
              <a:rPr lang="en-US" sz="2000" dirty="0">
                <a:hlinkClick r:id="rId3"/>
              </a:rPr>
              <a:t>http://bit.ly/gitalacarte</a:t>
            </a:r>
            <a:r>
              <a:rPr lang="en-US" sz="20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Git Flow - original post </a:t>
            </a:r>
            <a:r>
              <a:rPr lang="en-US" sz="2000" dirty="0">
                <a:hlinkClick r:id="rId4"/>
              </a:rPr>
              <a:t>http://bit.ly/git-flow-nvie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err="1"/>
              <a:t>Gitflow</a:t>
            </a:r>
            <a:r>
              <a:rPr lang="en-US" sz="2000" dirty="0"/>
              <a:t> Extension: </a:t>
            </a:r>
            <a:r>
              <a:rPr lang="en-US" sz="2000" dirty="0">
                <a:hlinkClick r:id="rId5"/>
              </a:rPr>
              <a:t>http://github.com/nvie/gitflow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>
                <a:hlinkClick r:id="rId6"/>
              </a:rPr>
              <a:t>https://www.atlassian.com/git/tutorials/comparing-workflows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>
                <a:hlinkClick r:id="rId7"/>
              </a:rPr>
              <a:t>www.atlassian.com/git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>
                <a:hlinkClick r:id="rId8"/>
              </a:rPr>
              <a:t>http://atlassian.com/continuous-delivery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>
                <a:hlinkClick r:id="rId9"/>
              </a:rPr>
              <a:t>https://martinfowler.com/bliki/FeatureBranch.html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Frank Booth survey: </a:t>
            </a:r>
            <a:r>
              <a:rPr lang="en-US" sz="2000" dirty="0" smtClean="0">
                <a:hlinkClick r:id="rId10"/>
              </a:rPr>
              <a:t>http</a:t>
            </a:r>
            <a:r>
              <a:rPr lang="en-US" sz="2000" dirty="0">
                <a:hlinkClick r:id="rId10"/>
              </a:rPr>
              <a:t>://gm-dev-tools.nomura.com/ETCB/confluence/display/JIDOKA/A+swift+introduction+to+established+git+dev+patterns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2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72" y="866446"/>
            <a:ext cx="9053163" cy="4777324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Prehistorically – Developers manually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built code and delivered it to a human integrator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5138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every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3 months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integrator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would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manually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”integrate” everyone’s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work</a:t>
            </a:r>
          </a:p>
          <a:p>
            <a:pPr marL="465138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 grueling, tortuous process!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1994 – Grady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Booch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writes Object-Oriented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Analysis and Design with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marL="465138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uses the phrase “continuous integration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” to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explain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how "internal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releases represent a sort of </a:t>
            </a: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continuous integration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of the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system"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1997 –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2" tooltip="Kent Beck"/>
              </a:rPr>
              <a:t>Kent Beck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and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3" tooltip="Ron Jeffries"/>
              </a:rPr>
              <a:t>Ron Jeffries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invented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4" tooltip="Extreme Programming"/>
              </a:rPr>
              <a:t>Extreme Programming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(XP) while on the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5" tooltip="Chrysler Comprehensive Compensation System"/>
              </a:rPr>
              <a:t>Chrysler Comprehensive Compensation System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project, including continuous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1999 – Beck elaborates on continuous integration in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his first full book on Extreme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programming, emphasizing importance of face-to-face communication</a:t>
            </a:r>
            <a:endParaRPr lang="en-US" sz="1800" baseline="30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2001 –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hlinkClick r:id="rId6" tooltip="CruiseControl"/>
              </a:rPr>
              <a:t>CruiseControl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released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- the first CI/Build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2005 – Linus Torvalds creates Git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while developing Linux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to address SVN shortfalls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2009 – Martin Fowler publishes his popular blog posting on feature branching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hlinkClick r:id="rId7"/>
              </a:rPr>
              <a:t>https://martinfowler.com/bliki/FeatureBranch.html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2012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– Vincent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Driessen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introduces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linkClick r:id="rId8"/>
              </a:rPr>
              <a:t>Gitflow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64277" y="228601"/>
            <a:ext cx="7863609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Continuous Integration Timeline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4111419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54831" y="6218249"/>
            <a:ext cx="734548" cy="230400"/>
          </a:xfrm>
        </p:spPr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3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5908" y="6220544"/>
            <a:ext cx="7908923" cy="2318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066800"/>
            <a:ext cx="9144000" cy="54132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A commit and its tre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9849" y="1676400"/>
            <a:ext cx="475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commit consists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“Blob” objects for each file in that commit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”Tree” object pointing to those blobs,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“Commit” object that points to that tree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1600200"/>
            <a:ext cx="2743200" cy="434340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78879" y="3117197"/>
            <a:ext cx="2493818" cy="1383941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3047" y="3111859"/>
            <a:ext cx="2493818" cy="1383941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1616870" y="228601"/>
            <a:ext cx="5908045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Git - What’s a commit?</a:t>
            </a:r>
            <a:endParaRPr lang="en-US" sz="3600" kern="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623047" y="4917804"/>
            <a:ext cx="3654425" cy="1502685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2600" y="5220160"/>
            <a:ext cx="325281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tree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1d97b9a335ec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parent 639a1cde8e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author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Victor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Grazi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committer Victor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Grazi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3373" y="4914642"/>
            <a:ext cx="3392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cat-file –p 92ec2</a:t>
            </a:r>
            <a:endPara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879532" y="3556078"/>
            <a:ext cx="490450" cy="19377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134588" y="4942063"/>
            <a:ext cx="789876" cy="312079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84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allAtOnce"/>
      <p:bldP spid="7" grpId="0" uiExpand="1" animBg="1"/>
      <p:bldP spid="7" grpId="1" uiExpand="1" animBg="1"/>
      <p:bldP spid="11" grpId="0" uiExpand="1" animBg="1"/>
      <p:bldP spid="11" grpId="1" animBg="1"/>
      <p:bldP spid="12" grpId="0" animBg="1"/>
      <p:bldP spid="12" grpId="1" animBg="1"/>
      <p:bldP spid="17" grpId="0" animBg="1"/>
      <p:bldP spid="18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0" y="1066800"/>
            <a:ext cx="9144000" cy="5715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4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git-scm.com/book/en/v2/images/branch-and-his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" y="998825"/>
            <a:ext cx="6297521" cy="3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4570" y="1837241"/>
            <a:ext cx="2462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 branch is simply a pointer to a commit: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9053" y="1821488"/>
            <a:ext cx="5828818" cy="78119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607" y="1066801"/>
            <a:ext cx="246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Head points to the current branch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048000" y="1113443"/>
            <a:ext cx="5614086" cy="67571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318654" y="4336570"/>
            <a:ext cx="6225146" cy="231437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10932" r="752"/>
          <a:stretch/>
        </p:blipFill>
        <p:spPr bwMode="auto">
          <a:xfrm>
            <a:off x="1365251" y="4669744"/>
            <a:ext cx="610739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49087" y="4348017"/>
            <a:ext cx="6142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log --</a:t>
            </a:r>
            <a:r>
              <a:rPr lang="en-US" sz="15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oneline</a:t>
            </a:r>
            <a:r>
              <a:rPr lang="en-US" sz="1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--</a:t>
            </a:r>
            <a:r>
              <a:rPr lang="en-US" sz="15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decorate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263611" y="4671159"/>
            <a:ext cx="1875209" cy="22628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615343" y="4419600"/>
            <a:ext cx="1223751" cy="20777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2129551" y="228601"/>
            <a:ext cx="4882682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What’s a branch?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35979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61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11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27" grpId="0" animBg="1"/>
      <p:bldP spid="28" grpId="0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0" y="1066800"/>
            <a:ext cx="9144000" cy="5715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5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69263" y="1295296"/>
            <a:ext cx="7863609" cy="432757"/>
          </a:xfrm>
        </p:spPr>
        <p:txBody>
          <a:bodyPr/>
          <a:lstStyle/>
          <a:p>
            <a:r>
              <a:rPr lang="en-US" sz="3200" b="0" dirty="0" smtClean="0">
                <a:solidFill>
                  <a:schemeClr val="bg1"/>
                </a:solidFill>
              </a:rPr>
              <a:t>Merging branches creates a new commit</a:t>
            </a:r>
            <a:endParaRPr lang="en-US" sz="3200" b="0" dirty="0">
              <a:solidFill>
                <a:schemeClr val="bg1"/>
              </a:solidFill>
            </a:endParaRPr>
          </a:p>
        </p:txBody>
      </p:sp>
      <p:pic>
        <p:nvPicPr>
          <p:cNvPr id="5122" name="Picture 2" descr="A merge commi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92" y="2133233"/>
            <a:ext cx="8586408" cy="33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 bwMode="auto">
          <a:xfrm>
            <a:off x="7512624" y="3429000"/>
            <a:ext cx="1425188" cy="76200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74261" y="5188704"/>
            <a:ext cx="3513933" cy="107967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7690" y="5250078"/>
            <a:ext cx="3365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merge --no-</a:t>
            </a:r>
            <a:r>
              <a:rPr lang="en-US" sz="15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ff</a:t>
            </a:r>
            <a:r>
              <a:rPr lang="en-US" sz="15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7686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1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6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88392" y="2133600"/>
            <a:ext cx="8285670" cy="2314374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99" y="2133600"/>
            <a:ext cx="817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$ 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git branch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v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6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scifi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93b412c fix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issue </a:t>
            </a:r>
            <a:endParaRPr lang="en-US" sz="16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* master 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7a98805 Merge branch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‘</a:t>
            </a:r>
            <a:r>
              <a:rPr lang="en-US" sz="16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scifi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testing 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782fd34 add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f451</a:t>
            </a:r>
            <a:endParaRPr lang="en-US" sz="1500" b="1" dirty="0" smtClean="0">
              <a:solidFill>
                <a:schemeClr val="bg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6991" y="2209800"/>
            <a:ext cx="1875209" cy="22628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838200" y="3414294"/>
            <a:ext cx="1823687" cy="715212"/>
          </a:xfrm>
          <a:prstGeom prst="borderCallout1">
            <a:avLst>
              <a:gd name="adj1" fmla="val 18750"/>
              <a:gd name="adj2" fmla="val -8333"/>
              <a:gd name="adj3" fmla="val -51753"/>
              <a:gd name="adj4" fmla="val -23490"/>
            </a:avLst>
          </a:prstGeom>
          <a:solidFill>
            <a:schemeClr val="accent2">
              <a:lumMod val="40000"/>
              <a:lumOff val="60000"/>
            </a:schemeClr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Branches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without </a:t>
            </a:r>
            <a:r>
              <a:rPr kumimoji="0" lang="en-US" sz="12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 ‘*' are fully merged and may be deleted safely</a:t>
            </a:r>
            <a:endParaRPr kumimoji="0" 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129551" y="228601"/>
            <a:ext cx="4882682" cy="432757"/>
          </a:xfrm>
          <a:prstGeom prst="rect">
            <a:avLst/>
          </a:prstGeom>
        </p:spPr>
        <p:txBody>
          <a:bodyPr lIns="0" tIns="0" rIns="0" bIns="0"/>
          <a:lstStyle>
            <a:lvl1pPr algn="l" defTabSz="957263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defRPr sz="1400" b="1" baseline="0">
                <a:solidFill>
                  <a:schemeClr val="tx1"/>
                </a:solidFill>
                <a:latin typeface="+mj-lt"/>
                <a:ea typeface="MS PGothic" pitchFamily="34" charset="-128"/>
                <a:cs typeface="Arial Unicode MS" pitchFamily="34" charset="-128"/>
              </a:defRPr>
            </a:lvl1pPr>
            <a:lvl2pPr marL="244475" indent="-24288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06400" indent="-160338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547688" indent="-139700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318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11890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6462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1034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560638" indent="-182563" algn="l" defTabSz="957263" rtl="0" eaLnBrk="1" fontAlgn="base" hangingPunct="1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Font typeface="Symbol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kern="0" dirty="0" smtClean="0"/>
              <a:t>Git branch commands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2727628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 bwMode="auto">
          <a:xfrm>
            <a:off x="4641348" y="5717847"/>
            <a:ext cx="3532250" cy="1053747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95" name="Rectangle 7194"/>
          <p:cNvSpPr/>
          <p:nvPr/>
        </p:nvSpPr>
        <p:spPr bwMode="auto">
          <a:xfrm>
            <a:off x="312091" y="5699702"/>
            <a:ext cx="3654425" cy="1053747"/>
          </a:xfrm>
          <a:prstGeom prst="rect">
            <a:avLst/>
          </a:prstGeom>
          <a:solidFill>
            <a:srgbClr val="21212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145899" y="1092859"/>
            <a:ext cx="0" cy="4354913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2450355" y="1092859"/>
            <a:ext cx="61344" cy="434255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7</a:t>
            </a:fld>
            <a:endParaRPr lang="en-GB" dirty="0"/>
          </a:p>
        </p:txBody>
      </p:sp>
      <p:sp>
        <p:nvSpPr>
          <p:cNvPr id="4" name="AutoShape 2" descr="Image result for reb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rebas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www.artificialworlds.net/presentations/difficult-merges-in-git/merge-or-rebase.svg"/>
          <p:cNvSpPr>
            <a:spLocks noChangeAspect="1" noChangeArrowheads="1"/>
          </p:cNvSpPr>
          <p:nvPr/>
        </p:nvSpPr>
        <p:spPr bwMode="auto">
          <a:xfrm>
            <a:off x="460375" y="-3957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3" descr="http://www.artificialworlds.net/presentations/difficult-merges-in-git/merge-3.svg"/>
          <p:cNvSpPr>
            <a:spLocks noChangeAspect="1" noChangeArrowheads="1"/>
          </p:cNvSpPr>
          <p:nvPr/>
        </p:nvSpPr>
        <p:spPr bwMode="auto">
          <a:xfrm>
            <a:off x="612775" y="-243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5" descr="Image result for rebase"/>
          <p:cNvSpPr>
            <a:spLocks noChangeAspect="1" noChangeArrowheads="1"/>
          </p:cNvSpPr>
          <p:nvPr/>
        </p:nvSpPr>
        <p:spPr bwMode="auto">
          <a:xfrm>
            <a:off x="765175" y="-909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93513" y="4376310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93513" y="3669503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93513" y="2962697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8226" y="2300531"/>
            <a:ext cx="508066" cy="44640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m</a:t>
            </a:r>
            <a:r>
              <a:rPr lang="en-US" sz="2000" b="1" dirty="0">
                <a:latin typeface="Arial" charset="0"/>
              </a:rPr>
              <a:t>4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96321" y="317054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96321" y="2514248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96321" y="1857949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>
            <a:stCxn id="18" idx="3"/>
            <a:endCxn id="22" idx="1"/>
          </p:cNvCxnSpPr>
          <p:nvPr/>
        </p:nvCxnSpPr>
        <p:spPr bwMode="auto">
          <a:xfrm flipV="1">
            <a:off x="1401579" y="3416067"/>
            <a:ext cx="794742" cy="49895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1510521" y="1092859"/>
            <a:ext cx="508066" cy="491041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m5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69" name="Straight Arrow Connector 7168"/>
          <p:cNvCxnSpPr>
            <a:stCxn id="24" idx="0"/>
            <a:endCxn id="35" idx="2"/>
          </p:cNvCxnSpPr>
          <p:nvPr/>
        </p:nvCxnSpPr>
        <p:spPr bwMode="auto">
          <a:xfrm flipH="1" flipV="1">
            <a:off x="1764554" y="1583900"/>
            <a:ext cx="685800" cy="274049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71" name="Straight Arrow Connector 7170"/>
          <p:cNvCxnSpPr>
            <a:stCxn id="21" idx="0"/>
            <a:endCxn id="35" idx="2"/>
          </p:cNvCxnSpPr>
          <p:nvPr/>
        </p:nvCxnSpPr>
        <p:spPr bwMode="auto">
          <a:xfrm flipV="1">
            <a:off x="1162259" y="1583900"/>
            <a:ext cx="602295" cy="716631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172" name="TextBox 7171"/>
          <p:cNvSpPr txBox="1"/>
          <p:nvPr/>
        </p:nvSpPr>
        <p:spPr>
          <a:xfrm>
            <a:off x="1160441" y="177360"/>
            <a:ext cx="159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Merge</a:t>
            </a:r>
            <a:endParaRPr lang="en-US" sz="3600" dirty="0"/>
          </a:p>
        </p:txBody>
      </p:sp>
      <p:cxnSp>
        <p:nvCxnSpPr>
          <p:cNvPr id="42" name="Straight Connector 41"/>
          <p:cNvCxnSpPr>
            <a:stCxn id="47" idx="0"/>
          </p:cNvCxnSpPr>
          <p:nvPr/>
        </p:nvCxnSpPr>
        <p:spPr bwMode="auto">
          <a:xfrm>
            <a:off x="5474604" y="2327639"/>
            <a:ext cx="0" cy="310777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6762699" y="1092859"/>
            <a:ext cx="7620" cy="434255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5205858" y="4376310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205858" y="369341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5205858" y="301052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</a:rPr>
              <a:t>m</a:t>
            </a:r>
            <a:r>
              <a:rPr lang="en-US" sz="2000" b="1" dirty="0" smtClean="0">
                <a:latin typeface="Arial" charset="0"/>
              </a:rPr>
              <a:t>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220571" y="2327639"/>
            <a:ext cx="508066" cy="4910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m</a:t>
            </a:r>
            <a:r>
              <a:rPr lang="en-US" sz="2000" b="1" dirty="0">
                <a:latin typeface="Arial" charset="0"/>
              </a:rPr>
              <a:t>4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508666" y="317054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v1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Arrow Connector 50"/>
          <p:cNvCxnSpPr>
            <a:stCxn id="45" idx="3"/>
            <a:endCxn id="48" idx="1"/>
          </p:cNvCxnSpPr>
          <p:nvPr/>
        </p:nvCxnSpPr>
        <p:spPr bwMode="auto">
          <a:xfrm flipV="1">
            <a:off x="5713924" y="3416067"/>
            <a:ext cx="794742" cy="52287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4567212" y="177360"/>
            <a:ext cx="1933412" cy="61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Rebase</a:t>
            </a:r>
            <a:endParaRPr lang="en-US" sz="3600" dirty="0"/>
          </a:p>
        </p:txBody>
      </p:sp>
      <p:sp>
        <p:nvSpPr>
          <p:cNvPr id="7182" name="Rectangle 7181"/>
          <p:cNvSpPr/>
          <p:nvPr/>
        </p:nvSpPr>
        <p:spPr>
          <a:xfrm>
            <a:off x="312091" y="5717847"/>
            <a:ext cx="35317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checkout my-branch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merge master</a:t>
            </a:r>
            <a:endPara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6516286" y="255332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v2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516286" y="1936106"/>
            <a:ext cx="508066" cy="49104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charset="0"/>
              </a:rPr>
              <a:t>v3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6797040" y="537320"/>
            <a:ext cx="6096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’</a:t>
            </a:r>
            <a:endParaRPr lang="en-US" sz="900" dirty="0" smtClean="0"/>
          </a:p>
          <a:p>
            <a:endParaRPr lang="en-US" sz="1200" dirty="0" smtClean="0"/>
          </a:p>
          <a:p>
            <a:r>
              <a:rPr lang="en-US" sz="2800" dirty="0" smtClean="0"/>
              <a:t>’</a:t>
            </a:r>
            <a:endParaRPr lang="en-US" sz="1100" dirty="0"/>
          </a:p>
          <a:p>
            <a:endParaRPr lang="en-US" sz="1100" dirty="0"/>
          </a:p>
          <a:p>
            <a:r>
              <a:rPr lang="en-US" sz="2800" dirty="0" smtClean="0"/>
              <a:t>’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620184" y="5090901"/>
            <a:ext cx="11309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870127" y="5092440"/>
            <a:ext cx="1655783" cy="4690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my-branch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641862" y="5699702"/>
            <a:ext cx="35317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checkout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my-branch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$ git rebase master</a:t>
            </a:r>
            <a:endPara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861352" y="5090901"/>
            <a:ext cx="11309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master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6111295" y="5088630"/>
            <a:ext cx="1655783" cy="4690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my-branch</a:t>
            </a:r>
            <a:endParaRPr lang="en-US" sz="2400" dirty="0"/>
          </a:p>
        </p:txBody>
      </p:sp>
      <p:cxnSp>
        <p:nvCxnSpPr>
          <p:cNvPr id="87" name="Straight Arrow Connector 86"/>
          <p:cNvCxnSpPr/>
          <p:nvPr/>
        </p:nvCxnSpPr>
        <p:spPr bwMode="auto">
          <a:xfrm>
            <a:off x="498727" y="1039778"/>
            <a:ext cx="0" cy="456400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chemeClr val="tx1"/>
            </a:solidFill>
            <a:prstDash val="dash"/>
            <a:round/>
            <a:headEnd type="stealth" w="med" len="med"/>
            <a:tailEnd type="non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 rot="10800000">
            <a:off x="-39138" y="2883922"/>
            <a:ext cx="461665" cy="731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2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2"/>
                            </p:stCondLst>
                            <p:childTnLst>
                              <p:par>
                                <p:cTn id="32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0.20833 " pathEditMode="relative" rAng="0" ptsTypes="AA">
                                      <p:cBhvr>
                                        <p:cTn id="35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37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19584 " pathEditMode="relative" rAng="0" ptsTypes="AA">
                                      <p:cBhvr>
                                        <p:cTn id="39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4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195" grpId="0" animBg="1"/>
      <p:bldP spid="35" grpId="0" animBg="1"/>
      <p:bldP spid="48" grpId="1" animBg="1"/>
      <p:bldP spid="48" grpId="2" animBg="1"/>
      <p:bldP spid="71" grpId="0" animBg="1"/>
      <p:bldP spid="71" grpId="1" animBg="1"/>
      <p:bldP spid="72" grpId="0" animBg="1"/>
      <p:bldP spid="72" grpId="1" animBg="1"/>
      <p:bldP spid="71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fld id="{B1F92669-E9AC-495A-9485-4D654D02948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" b="4929"/>
          <a:stretch/>
        </p:blipFill>
        <p:spPr bwMode="auto">
          <a:xfrm>
            <a:off x="-891" y="-28575"/>
            <a:ext cx="9144524" cy="67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611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econdary Nomura Global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2420"/>
      </a:accent1>
      <a:accent2>
        <a:srgbClr val="737374"/>
      </a:accent2>
      <a:accent3>
        <a:srgbClr val="80A9AE"/>
      </a:accent3>
      <a:accent4>
        <a:srgbClr val="00305C"/>
      </a:accent4>
      <a:accent5>
        <a:srgbClr val="80003F"/>
      </a:accent5>
      <a:accent6>
        <a:srgbClr val="B1B1B0"/>
      </a:accent6>
      <a:hlink>
        <a:srgbClr val="B1B1B0"/>
      </a:hlink>
      <a:folHlink>
        <a:srgbClr val="B1B1B0"/>
      </a:folHlink>
    </a:clrScheme>
    <a:fontScheme name="Nomu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002060"/>
      </a:hlink>
      <a:folHlink>
        <a:srgbClr val="0020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6385</TotalTime>
  <Words>1479</Words>
  <Application>Microsoft Office PowerPoint</Application>
  <PresentationFormat>Letter Paper (8.5x11 in)</PresentationFormat>
  <Paragraphs>281</Paragraphs>
  <Slides>23</Slides>
  <Notes>9</Notes>
  <HiddenSlides>4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Default Theme</vt:lpstr>
      <vt:lpstr>Custom Design</vt:lpstr>
      <vt:lpstr>Office Theme</vt:lpstr>
      <vt:lpstr>Git Branching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>Nomura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Grazi (IT/US)</dc:creator>
  <cp:lastModifiedBy>Victor Grazi (IT/US)</cp:lastModifiedBy>
  <cp:revision>137</cp:revision>
  <dcterms:created xsi:type="dcterms:W3CDTF">2018-05-10T16:25:56Z</dcterms:created>
  <dcterms:modified xsi:type="dcterms:W3CDTF">2018-05-17T21:15:42Z</dcterms:modified>
</cp:coreProperties>
</file>